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74" r:id="rId4"/>
    <p:sldId id="275" r:id="rId5"/>
    <p:sldId id="296" r:id="rId6"/>
    <p:sldId id="297" r:id="rId7"/>
    <p:sldId id="259" r:id="rId8"/>
    <p:sldId id="298" r:id="rId9"/>
    <p:sldId id="299" r:id="rId10"/>
    <p:sldId id="300" r:id="rId11"/>
    <p:sldId id="301" r:id="rId12"/>
    <p:sldId id="322" r:id="rId13"/>
    <p:sldId id="323" r:id="rId14"/>
    <p:sldId id="332" r:id="rId15"/>
    <p:sldId id="333" r:id="rId16"/>
    <p:sldId id="318" r:id="rId17"/>
    <p:sldId id="1599" r:id="rId18"/>
    <p:sldId id="1600" r:id="rId19"/>
    <p:sldId id="1579" r:id="rId20"/>
    <p:sldId id="1581" r:id="rId21"/>
    <p:sldId id="1585" r:id="rId22"/>
    <p:sldId id="1459" r:id="rId23"/>
    <p:sldId id="1598" r:id="rId24"/>
    <p:sldId id="295" r:id="rId25"/>
    <p:sldId id="276" r:id="rId26"/>
    <p:sldId id="277" r:id="rId27"/>
    <p:sldId id="278" r:id="rId28"/>
    <p:sldId id="1601" r:id="rId29"/>
    <p:sldId id="1602" r:id="rId30"/>
    <p:sldId id="1603" r:id="rId31"/>
    <p:sldId id="1604" r:id="rId32"/>
    <p:sldId id="1605" r:id="rId33"/>
    <p:sldId id="1606" r:id="rId34"/>
    <p:sldId id="1607" r:id="rId35"/>
    <p:sldId id="1608" r:id="rId36"/>
    <p:sldId id="1609" r:id="rId37"/>
    <p:sldId id="1610" r:id="rId38"/>
    <p:sldId id="1611" r:id="rId39"/>
    <p:sldId id="1612" r:id="rId40"/>
    <p:sldId id="1613" r:id="rId41"/>
    <p:sldId id="1614" r:id="rId42"/>
    <p:sldId id="279"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0"/>
    <p:restoredTop sz="94694"/>
  </p:normalViewPr>
  <p:slideViewPr>
    <p:cSldViewPr snapToGrid="0" snapToObjects="1">
      <p:cViewPr>
        <p:scale>
          <a:sx n="122" d="100"/>
          <a:sy n="122" d="100"/>
        </p:scale>
        <p:origin x="52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Titre du graphique</c:v>
                </c:pt>
              </c:strCache>
            </c:strRef>
          </c:tx>
          <c:dPt>
            <c:idx val="0"/>
            <c:bubble3D val="0"/>
            <c:spPr>
              <a:solidFill>
                <a:srgbClr val="FF671F"/>
              </a:solidFill>
              <a:ln w="19050">
                <a:solidFill>
                  <a:schemeClr val="lt1"/>
                </a:solidFill>
              </a:ln>
              <a:effectLst/>
            </c:spPr>
            <c:extLst>
              <c:ext xmlns:c16="http://schemas.microsoft.com/office/drawing/2014/chart" uri="{C3380CC4-5D6E-409C-BE32-E72D297353CC}">
                <c16:uniqueId val="{00000001-F7E1-4E82-9795-987032600507}"/>
              </c:ext>
            </c:extLst>
          </c:dPt>
          <c:dPt>
            <c:idx val="1"/>
            <c:bubble3D val="0"/>
            <c:spPr>
              <a:solidFill>
                <a:srgbClr val="FF671F">
                  <a:alpha val="80000"/>
                </a:srgbClr>
              </a:solidFill>
              <a:ln w="19050">
                <a:solidFill>
                  <a:schemeClr val="lt1"/>
                </a:solidFill>
              </a:ln>
              <a:effectLst/>
            </c:spPr>
            <c:extLst>
              <c:ext xmlns:c16="http://schemas.microsoft.com/office/drawing/2014/chart" uri="{C3380CC4-5D6E-409C-BE32-E72D297353CC}">
                <c16:uniqueId val="{00000002-F7E1-4E82-9795-987032600507}"/>
              </c:ext>
            </c:extLst>
          </c:dPt>
          <c:dPt>
            <c:idx val="2"/>
            <c:bubble3D val="0"/>
            <c:spPr>
              <a:solidFill>
                <a:srgbClr val="FF671F">
                  <a:alpha val="60000"/>
                </a:srgbClr>
              </a:solidFill>
              <a:ln w="19050">
                <a:solidFill>
                  <a:schemeClr val="lt1"/>
                </a:solidFill>
              </a:ln>
              <a:effectLst/>
            </c:spPr>
            <c:extLst>
              <c:ext xmlns:c16="http://schemas.microsoft.com/office/drawing/2014/chart" uri="{C3380CC4-5D6E-409C-BE32-E72D297353CC}">
                <c16:uniqueId val="{00000003-F7E1-4E82-9795-987032600507}"/>
              </c:ext>
            </c:extLst>
          </c:dPt>
          <c:dPt>
            <c:idx val="3"/>
            <c:bubble3D val="0"/>
            <c:spPr>
              <a:solidFill>
                <a:srgbClr val="FF671F">
                  <a:alpha val="40000"/>
                </a:srgbClr>
              </a:solidFill>
              <a:ln w="19050">
                <a:solidFill>
                  <a:schemeClr val="lt1"/>
                </a:solidFill>
              </a:ln>
              <a:effectLst/>
            </c:spPr>
            <c:extLst>
              <c:ext xmlns:c16="http://schemas.microsoft.com/office/drawing/2014/chart" uri="{C3380CC4-5D6E-409C-BE32-E72D297353CC}">
                <c16:uniqueId val="{00000004-F7E1-4E82-9795-987032600507}"/>
              </c:ext>
            </c:extLst>
          </c:dPt>
          <c:cat>
            <c:strRef>
              <c:f>Feuil1!$A$2:$A$5</c:f>
              <c:strCache>
                <c:ptCount val="4"/>
                <c:pt idx="0">
                  <c:v>Segment 1</c:v>
                </c:pt>
                <c:pt idx="1">
                  <c:v>Segment 2</c:v>
                </c:pt>
                <c:pt idx="2">
                  <c:v>Segment 3</c:v>
                </c:pt>
                <c:pt idx="3">
                  <c:v>Segment 4</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7E1-4E82-9795-98703260050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69B44-06F5-8C48-B0B9-BDCC992AACDD}" type="datetimeFigureOut">
              <a:rPr lang="fr-FR" smtClean="0"/>
              <a:t>05/11/2019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E46CF-7348-504B-B03D-CAA033D688F1}" type="slidenum">
              <a:rPr lang="fr-FR" smtClean="0"/>
              <a:t>‹N°›</a:t>
            </a:fld>
            <a:endParaRPr lang="fr-FR"/>
          </a:p>
        </p:txBody>
      </p:sp>
    </p:spTree>
    <p:extLst>
      <p:ext uri="{BB962C8B-B14F-4D97-AF65-F5344CB8AC3E}">
        <p14:creationId xmlns:p14="http://schemas.microsoft.com/office/powerpoint/2010/main" val="2300223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896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5b1fd0aa4_0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5b1fd0aa4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79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5b1fd0aa4_0_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4" name="Google Shape;524;g65b1fd0aa4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668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65b1fd0aa4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65b1fd0aa4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03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5b1fd0aa4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5b1fd0aa4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07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65b1fd0aa4_0_3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2" name="Google Shape;412;g65b1fd0aa4_0_3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573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65b1fd0aa4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65b1fd0aa4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88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5b1fd0aa4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5b1fd0aa4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15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65b1fd0aa4_0_10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65b1fd0aa4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31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5b1fd0aa4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65b1fd0aa4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65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65b1fd0aa4_0_9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65b1fd0aa4_0_9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886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5b1fd0aa4_0_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g65b1fd0aa4_0_7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1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65b1fd0aa4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65b1fd0aa4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66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237E7-85E0-1A4C-B895-4F54F7CC4A4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C6DEF09-400D-F640-8C1E-E7984F900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5534F42-4D82-2143-B773-D2337FCBF116}"/>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87799647-8AD1-784F-A322-A7318BFAD2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0569DA-A45B-BF4C-B808-8119F0D4A5FA}"/>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213959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D111D-58ED-104A-ACD0-F1A41A5985A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ECB737D-16E6-374B-B17D-C4F5C2AA1AB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D1364E-D6E8-264E-A470-FE886C2BCF7F}"/>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A05B92FF-D074-154D-A5ED-5087F3712D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D55AD4-A399-AD41-BED4-FFC973D5FA14}"/>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392455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A4B0799-ED57-C24A-8340-5E885D6A0B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7B8D175-1A6C-4C47-A17C-135C363D7F1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730115-5445-1043-89A6-7F873896EA61}"/>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7AC1994B-BBD3-1C44-A0B7-5B2BB136A5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F88061-8900-6341-81F9-AF20CC1F6955}"/>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91305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de section SMAG">
    <p:bg>
      <p:bgPr>
        <a:solidFill>
          <a:srgbClr val="FF671F"/>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8384" y="-372556"/>
            <a:ext cx="5185190" cy="7560000"/>
          </a:xfrm>
          <a:prstGeom prst="rect">
            <a:avLst/>
          </a:prstGeom>
        </p:spPr>
      </p:pic>
      <p:sp>
        <p:nvSpPr>
          <p:cNvPr id="11" name="Titre 1"/>
          <p:cNvSpPr>
            <a:spLocks noGrp="1"/>
          </p:cNvSpPr>
          <p:nvPr>
            <p:ph type="title" hasCustomPrompt="1"/>
          </p:nvPr>
        </p:nvSpPr>
        <p:spPr>
          <a:xfrm>
            <a:off x="912060" y="4120191"/>
            <a:ext cx="6566324" cy="1371533"/>
          </a:xfrm>
        </p:spPr>
        <p:txBody>
          <a:bodyPr lIns="0" tIns="72000" rIns="0" bIns="0" anchor="b">
            <a:noAutofit/>
          </a:bodyPr>
          <a:lstStyle>
            <a:lvl1pPr>
              <a:defRPr/>
            </a:lvl1pPr>
          </a:lstStyle>
          <a:p>
            <a:r>
              <a:rPr lang="fr-FR" sz="4500">
                <a:solidFill>
                  <a:schemeClr val="bg1"/>
                </a:solidFill>
              </a:rPr>
              <a:t>TITRE DE LA SECTION</a:t>
            </a:r>
          </a:p>
        </p:txBody>
      </p:sp>
      <p:sp>
        <p:nvSpPr>
          <p:cNvPr id="7" name="Espace réservé du texte 15"/>
          <p:cNvSpPr>
            <a:spLocks noGrp="1"/>
          </p:cNvSpPr>
          <p:nvPr>
            <p:ph type="body" sz="quarter" idx="10"/>
          </p:nvPr>
        </p:nvSpPr>
        <p:spPr>
          <a:xfrm>
            <a:off x="912060" y="5588975"/>
            <a:ext cx="6566324" cy="604793"/>
          </a:xfrm>
        </p:spPr>
        <p:txBody>
          <a:bodyPr lIns="36000" tIns="0" rIns="0" bIns="0" anchor="t">
            <a:noAutofit/>
          </a:bodyPr>
          <a:lstStyle>
            <a:lvl1pPr marL="0" indent="0" algn="l">
              <a:buNone/>
              <a:defRPr sz="2000">
                <a:solidFill>
                  <a:schemeClr val="bg1"/>
                </a:solidFill>
                <a:latin typeface="Roboto Th" pitchFamily="2" charset="0"/>
                <a:ea typeface="Roboto Th"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les styles du texte du masque</a:t>
            </a:r>
          </a:p>
        </p:txBody>
      </p:sp>
      <p:sp>
        <p:nvSpPr>
          <p:cNvPr id="8" name="Espace réservé du texte 15"/>
          <p:cNvSpPr>
            <a:spLocks noGrp="1"/>
          </p:cNvSpPr>
          <p:nvPr>
            <p:ph type="body" sz="quarter" idx="16"/>
          </p:nvPr>
        </p:nvSpPr>
        <p:spPr>
          <a:xfrm>
            <a:off x="912060" y="664232"/>
            <a:ext cx="3542359" cy="3358708"/>
          </a:xfrm>
        </p:spPr>
        <p:txBody>
          <a:bodyPr lIns="0" tIns="0" rIns="0" bIns="0" anchor="ctr">
            <a:noAutofit/>
          </a:bodyPr>
          <a:lstStyle>
            <a:lvl1pPr marL="0" indent="0" algn="l">
              <a:lnSpc>
                <a:spcPts val="1800"/>
              </a:lnSpc>
              <a:buNone/>
              <a:defRPr sz="1200">
                <a:solidFill>
                  <a:schemeClr val="bg1"/>
                </a:solidFill>
                <a:latin typeface="Roboto Lt" pitchFamily="2" charset="0"/>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les styles du texte du masque</a:t>
            </a:r>
          </a:p>
        </p:txBody>
      </p:sp>
    </p:spTree>
    <p:extLst>
      <p:ext uri="{BB962C8B-B14F-4D97-AF65-F5344CB8AC3E}">
        <p14:creationId xmlns:p14="http://schemas.microsoft.com/office/powerpoint/2010/main" val="397642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Aperçu Macbook B">
    <p:spTree>
      <p:nvGrpSpPr>
        <p:cNvPr id="1" name=""/>
        <p:cNvGrpSpPr/>
        <p:nvPr/>
      </p:nvGrpSpPr>
      <p:grpSpPr>
        <a:xfrm>
          <a:off x="0" y="0"/>
          <a:ext cx="0" cy="0"/>
          <a:chOff x="0" y="0"/>
          <a:chExt cx="0" cy="0"/>
        </a:xfrm>
      </p:grpSpPr>
      <p:sp>
        <p:nvSpPr>
          <p:cNvPr id="12" name="Forme libre 11">
            <a:extLst>
              <a:ext uri="{FF2B5EF4-FFF2-40B4-BE49-F238E27FC236}">
                <a16:creationId xmlns:a16="http://schemas.microsoft.com/office/drawing/2014/main" id="{A93BD9DB-F455-4D1E-8DBE-291E51BF4C59}"/>
              </a:ext>
            </a:extLst>
          </p:cNvPr>
          <p:cNvSpPr/>
          <p:nvPr userDrawn="1"/>
        </p:nvSpPr>
        <p:spPr>
          <a:xfrm>
            <a:off x="557496" y="664232"/>
            <a:ext cx="11077008" cy="5529536"/>
          </a:xfrm>
          <a:custGeom>
            <a:avLst/>
            <a:gdLst>
              <a:gd name="connsiteX0" fmla="*/ 0 w 11077008"/>
              <a:gd name="connsiteY0" fmla="*/ 0 h 5529536"/>
              <a:gd name="connsiteX1" fmla="*/ 712868 w 11077008"/>
              <a:gd name="connsiteY1" fmla="*/ 0 h 5529536"/>
              <a:gd name="connsiteX2" fmla="*/ 3810524 w 11077008"/>
              <a:gd name="connsiteY2" fmla="*/ 0 h 5529536"/>
              <a:gd name="connsiteX3" fmla="*/ 10364140 w 11077008"/>
              <a:gd name="connsiteY3" fmla="*/ 0 h 5529536"/>
              <a:gd name="connsiteX4" fmla="*/ 11077008 w 11077008"/>
              <a:gd name="connsiteY4" fmla="*/ 712868 h 5529536"/>
              <a:gd name="connsiteX5" fmla="*/ 11077008 w 11077008"/>
              <a:gd name="connsiteY5" fmla="*/ 4816668 h 5529536"/>
              <a:gd name="connsiteX6" fmla="*/ 10364140 w 11077008"/>
              <a:gd name="connsiteY6" fmla="*/ 5529536 h 5529536"/>
              <a:gd name="connsiteX7" fmla="*/ 712868 w 11077008"/>
              <a:gd name="connsiteY7" fmla="*/ 5529536 h 5529536"/>
              <a:gd name="connsiteX8" fmla="*/ 0 w 11077008"/>
              <a:gd name="connsiteY8" fmla="*/ 4816668 h 5529536"/>
              <a:gd name="connsiteX9" fmla="*/ 0 w 11077008"/>
              <a:gd name="connsiteY9" fmla="*/ 3110364 h 5529536"/>
              <a:gd name="connsiteX10" fmla="*/ 0 w 11077008"/>
              <a:gd name="connsiteY10" fmla="*/ 712868 h 552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7008" h="5529536">
                <a:moveTo>
                  <a:pt x="0" y="0"/>
                </a:moveTo>
                <a:lnTo>
                  <a:pt x="712868" y="0"/>
                </a:lnTo>
                <a:lnTo>
                  <a:pt x="3810524" y="0"/>
                </a:lnTo>
                <a:lnTo>
                  <a:pt x="10364140" y="0"/>
                </a:lnTo>
                <a:cubicBezTo>
                  <a:pt x="10757846" y="0"/>
                  <a:pt x="11077008" y="319162"/>
                  <a:pt x="11077008" y="712868"/>
                </a:cubicBezTo>
                <a:lnTo>
                  <a:pt x="11077008" y="4816668"/>
                </a:lnTo>
                <a:cubicBezTo>
                  <a:pt x="11077008" y="5210374"/>
                  <a:pt x="10757846" y="5529536"/>
                  <a:pt x="10364140" y="5529536"/>
                </a:cubicBezTo>
                <a:lnTo>
                  <a:pt x="712868" y="5529536"/>
                </a:lnTo>
                <a:cubicBezTo>
                  <a:pt x="319162" y="5529536"/>
                  <a:pt x="0" y="5210374"/>
                  <a:pt x="0" y="4816668"/>
                </a:cubicBezTo>
                <a:lnTo>
                  <a:pt x="0" y="3110364"/>
                </a:lnTo>
                <a:lnTo>
                  <a:pt x="0" y="712868"/>
                </a:lnTo>
                <a:close/>
              </a:path>
            </a:pathLst>
          </a:cu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808" y="931868"/>
            <a:ext cx="9685582" cy="5041488"/>
          </a:xfrm>
          <a:prstGeom prst="rect">
            <a:avLst/>
          </a:prstGeom>
        </p:spPr>
      </p:pic>
      <p:sp>
        <p:nvSpPr>
          <p:cNvPr id="11" name="Picture Placeholder 13">
            <a:extLst>
              <a:ext uri="{FF2B5EF4-FFF2-40B4-BE49-F238E27FC236}">
                <a16:creationId xmlns:a16="http://schemas.microsoft.com/office/drawing/2014/main" id="{9476C5F6-A1E7-4DE7-8DC8-82EB0FBC2EAA}"/>
              </a:ext>
            </a:extLst>
          </p:cNvPr>
          <p:cNvSpPr>
            <a:spLocks noGrp="1"/>
          </p:cNvSpPr>
          <p:nvPr>
            <p:ph type="pic" sz="quarter" idx="13"/>
          </p:nvPr>
        </p:nvSpPr>
        <p:spPr>
          <a:xfrm>
            <a:off x="6774429" y="1242000"/>
            <a:ext cx="5542299" cy="4150800"/>
          </a:xfrm>
          <a:prstGeom prst="roundRect">
            <a:avLst>
              <a:gd name="adj" fmla="val 172"/>
            </a:avLst>
          </a:prstGeom>
        </p:spPr>
      </p:sp>
      <p:sp>
        <p:nvSpPr>
          <p:cNvPr id="13" name="Espace réservé de la date 2"/>
          <p:cNvSpPr>
            <a:spLocks noGrp="1"/>
          </p:cNvSpPr>
          <p:nvPr>
            <p:ph type="dt" sz="half" idx="10"/>
          </p:nvPr>
        </p:nvSpPr>
        <p:spPr>
          <a:xfrm>
            <a:off x="567316" y="6356350"/>
            <a:ext cx="2743200" cy="365125"/>
          </a:xfrm>
        </p:spPr>
        <p:txBody>
          <a:bodyPr/>
          <a:lstStyle/>
          <a:p>
            <a:fld id="{E6F83C88-2036-43A0-B0F2-78763120B06D}" type="datetimeFigureOut">
              <a:rPr lang="fr-FR" smtClean="0"/>
              <a:pPr/>
              <a:t>05/11/2019</a:t>
            </a:fld>
            <a:endParaRPr lang="fr-FR"/>
          </a:p>
        </p:txBody>
      </p:sp>
      <p:pic>
        <p:nvPicPr>
          <p:cNvPr id="14" name="Image 13"/>
          <p:cNvPicPr>
            <a:picLocks noChangeAspect="1"/>
          </p:cNvPicPr>
          <p:nvPr userDrawn="1"/>
        </p:nvPicPr>
        <p:blipFill>
          <a:blip r:embed="rId3"/>
          <a:stretch>
            <a:fillRect/>
          </a:stretch>
        </p:blipFill>
        <p:spPr>
          <a:xfrm>
            <a:off x="10502349" y="6452965"/>
            <a:ext cx="1122335" cy="225209"/>
          </a:xfrm>
          <a:prstGeom prst="rect">
            <a:avLst/>
          </a:prstGeom>
        </p:spPr>
      </p:pic>
      <p:sp>
        <p:nvSpPr>
          <p:cNvPr id="23" name="Espace réservé du texte 15"/>
          <p:cNvSpPr>
            <a:spLocks noGrp="1"/>
          </p:cNvSpPr>
          <p:nvPr>
            <p:ph type="body" sz="quarter" idx="15" hasCustomPrompt="1"/>
          </p:nvPr>
        </p:nvSpPr>
        <p:spPr>
          <a:xfrm>
            <a:off x="894456" y="2933910"/>
            <a:ext cx="3964532" cy="691192"/>
          </a:xfrm>
        </p:spPr>
        <p:txBody>
          <a:bodyPr lIns="72000" tIns="0" rIns="0" bIns="0" anchor="t">
            <a:noAutofit/>
          </a:bodyPr>
          <a:lstStyle>
            <a:lvl1pPr marL="0" indent="0" algn="l">
              <a:lnSpc>
                <a:spcPts val="2400"/>
              </a:lnSpc>
              <a:buNone/>
              <a:defRPr sz="1750">
                <a:latin typeface="Roboto Cn" pitchFamily="2" charset="0"/>
                <a:ea typeface="Roboto Cn"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24" name="Espace réservé du texte 15"/>
          <p:cNvSpPr>
            <a:spLocks noGrp="1"/>
          </p:cNvSpPr>
          <p:nvPr>
            <p:ph type="body" sz="quarter" idx="27" hasCustomPrompt="1"/>
          </p:nvPr>
        </p:nvSpPr>
        <p:spPr>
          <a:xfrm>
            <a:off x="894456" y="3804444"/>
            <a:ext cx="3964532" cy="1588356"/>
          </a:xfrm>
        </p:spPr>
        <p:txBody>
          <a:bodyPr lIns="0" tIns="0" rIns="0" bIns="0" anchor="t">
            <a:noAutofit/>
          </a:bodyPr>
          <a:lstStyle>
            <a:lvl1pPr marL="0" indent="0" algn="l">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
        <p:nvSpPr>
          <p:cNvPr id="25" name="Titre 1"/>
          <p:cNvSpPr>
            <a:spLocks noGrp="1"/>
          </p:cNvSpPr>
          <p:nvPr>
            <p:ph type="title" hasCustomPrompt="1"/>
          </p:nvPr>
        </p:nvSpPr>
        <p:spPr>
          <a:xfrm>
            <a:off x="912060" y="1372184"/>
            <a:ext cx="3964532" cy="1382384"/>
          </a:xfrm>
        </p:spPr>
        <p:txBody>
          <a:bodyPr lIns="0" tIns="0" rIns="0" bIns="0" anchor="b" anchorCtr="0">
            <a:normAutofit/>
          </a:bodyPr>
          <a:lstStyle>
            <a:lvl1pPr>
              <a:defRPr>
                <a:solidFill>
                  <a:schemeClr val="tx1"/>
                </a:solidFill>
              </a:defRPr>
            </a:lvl1pPr>
          </a:lstStyle>
          <a:p>
            <a:r>
              <a:rPr lang="fr-FR"/>
              <a:t>MODIFIEZ LE TITRE</a:t>
            </a:r>
          </a:p>
        </p:txBody>
      </p:sp>
    </p:spTree>
    <p:extLst>
      <p:ext uri="{BB962C8B-B14F-4D97-AF65-F5344CB8AC3E}">
        <p14:creationId xmlns:p14="http://schemas.microsoft.com/office/powerpoint/2010/main" val="366870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Texte 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E6F83C88-2036-43A0-B0F2-78763120B06D}" type="datetimeFigureOut">
              <a:rPr lang="fr-FR" smtClean="0"/>
              <a:t>05/11/2019</a:t>
            </a:fld>
            <a:endParaRPr lang="fr-FR"/>
          </a:p>
        </p:txBody>
      </p:sp>
      <p:sp>
        <p:nvSpPr>
          <p:cNvPr id="15" name="Titre 1"/>
          <p:cNvSpPr>
            <a:spLocks noGrp="1"/>
          </p:cNvSpPr>
          <p:nvPr>
            <p:ph type="title" hasCustomPrompt="1"/>
          </p:nvPr>
        </p:nvSpPr>
        <p:spPr>
          <a:xfrm>
            <a:off x="567316" y="664232"/>
            <a:ext cx="6911068" cy="1382384"/>
          </a:xfrm>
        </p:spPr>
        <p:txBody>
          <a:bodyPr lIns="0" tIns="0" rIns="0" bIns="0" anchor="b" anchorCtr="0">
            <a:normAutofit/>
          </a:bodyPr>
          <a:lstStyle>
            <a:lvl1pPr>
              <a:defRPr>
                <a:solidFill>
                  <a:schemeClr val="tx1"/>
                </a:solidFill>
              </a:defRPr>
            </a:lvl1pPr>
          </a:lstStyle>
          <a:p>
            <a:r>
              <a:rPr lang="fr-FR"/>
              <a:t>MODIFIEZ LE TITRE</a:t>
            </a:r>
          </a:p>
        </p:txBody>
      </p:sp>
      <p:sp>
        <p:nvSpPr>
          <p:cNvPr id="18" name="Espace réservé du texte 15"/>
          <p:cNvSpPr>
            <a:spLocks noGrp="1"/>
          </p:cNvSpPr>
          <p:nvPr>
            <p:ph type="body" sz="quarter" idx="15" hasCustomPrompt="1"/>
          </p:nvPr>
        </p:nvSpPr>
        <p:spPr>
          <a:xfrm>
            <a:off x="567316" y="2225958"/>
            <a:ext cx="6911068" cy="691192"/>
          </a:xfrm>
        </p:spPr>
        <p:txBody>
          <a:bodyPr lIns="72000" tIns="0" rIns="0" bIns="0" anchor="t">
            <a:noAutofit/>
          </a:bodyPr>
          <a:lstStyle>
            <a:lvl1pPr marL="0" indent="0" algn="l">
              <a:lnSpc>
                <a:spcPts val="2400"/>
              </a:lnSpc>
              <a:buNone/>
              <a:defRPr sz="1750">
                <a:latin typeface="Roboto Cn" pitchFamily="2" charset="0"/>
                <a:ea typeface="Roboto Cn"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19" name="Espace réservé du texte 15"/>
          <p:cNvSpPr>
            <a:spLocks noGrp="1"/>
          </p:cNvSpPr>
          <p:nvPr>
            <p:ph type="body" sz="quarter" idx="16" hasCustomPrompt="1"/>
          </p:nvPr>
        </p:nvSpPr>
        <p:spPr>
          <a:xfrm>
            <a:off x="567316" y="3096492"/>
            <a:ext cx="6911068" cy="3097276"/>
          </a:xfrm>
        </p:spPr>
        <p:txBody>
          <a:bodyPr lIns="72000" tIns="0" rIns="0" bIns="0" anchor="t">
            <a:noAutofit/>
          </a:bodyPr>
          <a:lstStyle>
            <a:lvl1pPr marL="0" indent="0" algn="l">
              <a:lnSpc>
                <a:spcPts val="1350"/>
              </a:lnSpc>
              <a:buNone/>
              <a:defRPr sz="1000" baseline="0">
                <a:latin typeface="Roboto Lt" pitchFamily="2" charset="0"/>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pic>
        <p:nvPicPr>
          <p:cNvPr id="12" name="Image 11"/>
          <p:cNvPicPr>
            <a:picLocks noChangeAspect="1"/>
          </p:cNvPicPr>
          <p:nvPr userDrawn="1"/>
        </p:nvPicPr>
        <p:blipFill>
          <a:blip r:embed="rId2"/>
          <a:stretch>
            <a:fillRect/>
          </a:stretch>
        </p:blipFill>
        <p:spPr>
          <a:xfrm>
            <a:off x="10502349" y="6452965"/>
            <a:ext cx="1122335" cy="225209"/>
          </a:xfrm>
          <a:prstGeom prst="rect">
            <a:avLst/>
          </a:prstGeom>
        </p:spPr>
      </p:pic>
      <p:sp>
        <p:nvSpPr>
          <p:cNvPr id="16" name="Espace réservé du texte 15"/>
          <p:cNvSpPr>
            <a:spLocks noGrp="1"/>
          </p:cNvSpPr>
          <p:nvPr>
            <p:ph type="body" sz="quarter" idx="17" hasCustomPrompt="1"/>
          </p:nvPr>
        </p:nvSpPr>
        <p:spPr>
          <a:xfrm>
            <a:off x="8169576" y="664232"/>
            <a:ext cx="3455108" cy="5529536"/>
          </a:xfrm>
        </p:spPr>
        <p:txBody>
          <a:bodyPr lIns="72000" tIns="0" rIns="0" bIns="0" anchor="t">
            <a:noAutofit/>
          </a:bodyPr>
          <a:lstStyle>
            <a:lvl1pPr marL="0" indent="0" algn="l">
              <a:lnSpc>
                <a:spcPts val="1350"/>
              </a:lnSpc>
              <a:buNone/>
              <a:defRPr sz="1000">
                <a:latin typeface="Roboto Lt" pitchFamily="2" charset="0"/>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Tree>
    <p:extLst>
      <p:ext uri="{BB962C8B-B14F-4D97-AF65-F5344CB8AC3E}">
        <p14:creationId xmlns:p14="http://schemas.microsoft.com/office/powerpoint/2010/main" val="426022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Graphiqu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E6F83C88-2036-43A0-B0F2-78763120B06D}" type="datetimeFigureOut">
              <a:rPr lang="fr-FR" smtClean="0"/>
              <a:t>05/11/2019</a:t>
            </a:fld>
            <a:endParaRPr lang="fr-FR"/>
          </a:p>
        </p:txBody>
      </p:sp>
      <p:sp>
        <p:nvSpPr>
          <p:cNvPr id="15" name="Titre 1"/>
          <p:cNvSpPr>
            <a:spLocks noGrp="1"/>
          </p:cNvSpPr>
          <p:nvPr>
            <p:ph type="title" hasCustomPrompt="1"/>
          </p:nvPr>
        </p:nvSpPr>
        <p:spPr>
          <a:xfrm>
            <a:off x="567316" y="1528222"/>
            <a:ext cx="5528684" cy="1382384"/>
          </a:xfrm>
        </p:spPr>
        <p:txBody>
          <a:bodyPr lIns="0" tIns="0" rIns="0" bIns="0" anchor="b" anchorCtr="0">
            <a:normAutofit/>
          </a:bodyPr>
          <a:lstStyle>
            <a:lvl1pPr>
              <a:defRPr>
                <a:solidFill>
                  <a:schemeClr val="tx1"/>
                </a:solidFill>
              </a:defRPr>
            </a:lvl1pPr>
          </a:lstStyle>
          <a:p>
            <a:r>
              <a:rPr lang="fr-FR"/>
              <a:t>MODIFIEZ LE TITRE</a:t>
            </a:r>
          </a:p>
        </p:txBody>
      </p:sp>
      <p:sp>
        <p:nvSpPr>
          <p:cNvPr id="18" name="Espace réservé du texte 15"/>
          <p:cNvSpPr>
            <a:spLocks noGrp="1"/>
          </p:cNvSpPr>
          <p:nvPr>
            <p:ph type="body" sz="quarter" idx="15" hasCustomPrompt="1"/>
          </p:nvPr>
        </p:nvSpPr>
        <p:spPr>
          <a:xfrm>
            <a:off x="567316" y="3089948"/>
            <a:ext cx="5528684" cy="691192"/>
          </a:xfrm>
        </p:spPr>
        <p:txBody>
          <a:bodyPr lIns="72000" tIns="0" rIns="0" bIns="0" anchor="t">
            <a:noAutofit/>
          </a:bodyPr>
          <a:lstStyle>
            <a:lvl1pPr marL="0" indent="0" algn="l">
              <a:lnSpc>
                <a:spcPts val="2400"/>
              </a:lnSpc>
              <a:buNone/>
              <a:defRPr sz="1750">
                <a:latin typeface="Roboto Cn" pitchFamily="2" charset="0"/>
                <a:ea typeface="Roboto Cn"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pic>
        <p:nvPicPr>
          <p:cNvPr id="12" name="Image 11"/>
          <p:cNvPicPr>
            <a:picLocks noChangeAspect="1"/>
          </p:cNvPicPr>
          <p:nvPr userDrawn="1"/>
        </p:nvPicPr>
        <p:blipFill>
          <a:blip r:embed="rId2"/>
          <a:stretch>
            <a:fillRect/>
          </a:stretch>
        </p:blipFill>
        <p:spPr>
          <a:xfrm>
            <a:off x="10502349" y="6452965"/>
            <a:ext cx="1122335" cy="225209"/>
          </a:xfrm>
          <a:prstGeom prst="rect">
            <a:avLst/>
          </a:prstGeom>
        </p:spPr>
      </p:pic>
      <p:graphicFrame>
        <p:nvGraphicFramePr>
          <p:cNvPr id="5" name="Graphique 4"/>
          <p:cNvGraphicFramePr/>
          <p:nvPr userDrawn="1"/>
        </p:nvGraphicFramePr>
        <p:xfrm>
          <a:off x="6267946" y="836204"/>
          <a:ext cx="5184792" cy="5185592"/>
        </p:xfrm>
        <a:graphic>
          <a:graphicData uri="http://schemas.openxmlformats.org/drawingml/2006/chart">
            <c:chart xmlns:c="http://schemas.openxmlformats.org/drawingml/2006/chart" xmlns:r="http://schemas.openxmlformats.org/officeDocument/2006/relationships" r:id="rId3"/>
          </a:graphicData>
        </a:graphic>
      </p:graphicFrame>
      <p:sp>
        <p:nvSpPr>
          <p:cNvPr id="14" name="Espace réservé du texte 15"/>
          <p:cNvSpPr>
            <a:spLocks noGrp="1"/>
          </p:cNvSpPr>
          <p:nvPr>
            <p:ph type="body" sz="quarter" idx="18" hasCustomPrompt="1"/>
          </p:nvPr>
        </p:nvSpPr>
        <p:spPr>
          <a:xfrm>
            <a:off x="567316" y="3968480"/>
            <a:ext cx="5528684" cy="1369296"/>
          </a:xfrm>
        </p:spPr>
        <p:txBody>
          <a:bodyPr lIns="0" tIns="0" rIns="0" bIns="0" anchor="t">
            <a:noAutofit/>
          </a:bodyPr>
          <a:lstStyle>
            <a:lvl1pPr marL="0" indent="0" algn="l">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Tree>
    <p:extLst>
      <p:ext uri="{BB962C8B-B14F-4D97-AF65-F5344CB8AC3E}">
        <p14:creationId xmlns:p14="http://schemas.microsoft.com/office/powerpoint/2010/main" val="41626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lide Aperçu Smartphone Pictos">
    <p:spTree>
      <p:nvGrpSpPr>
        <p:cNvPr id="1" name=""/>
        <p:cNvGrpSpPr/>
        <p:nvPr/>
      </p:nvGrpSpPr>
      <p:grpSpPr>
        <a:xfrm>
          <a:off x="0" y="0"/>
          <a:ext cx="0" cy="0"/>
          <a:chOff x="0" y="0"/>
          <a:chExt cx="0" cy="0"/>
        </a:xfrm>
      </p:grpSpPr>
      <p:sp>
        <p:nvSpPr>
          <p:cNvPr id="10" name="Espace réservé de la date 2"/>
          <p:cNvSpPr>
            <a:spLocks noGrp="1"/>
          </p:cNvSpPr>
          <p:nvPr>
            <p:ph type="dt" sz="half" idx="10"/>
          </p:nvPr>
        </p:nvSpPr>
        <p:spPr>
          <a:xfrm>
            <a:off x="567316" y="6356350"/>
            <a:ext cx="2743200" cy="365125"/>
          </a:xfrm>
        </p:spPr>
        <p:txBody>
          <a:bodyPr/>
          <a:lstStyle/>
          <a:p>
            <a:fld id="{D803156A-4840-4365-8AF6-43154D9756A2}" type="datetime1">
              <a:rPr lang="fr-FR" smtClean="0"/>
              <a:t>05/11/2019</a:t>
            </a:fld>
            <a:endParaRPr lang="fr-FR" dirty="0"/>
          </a:p>
        </p:txBody>
      </p:sp>
      <p:pic>
        <p:nvPicPr>
          <p:cNvPr id="11" name="Imag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2349" y="6452965"/>
            <a:ext cx="1122335" cy="225209"/>
          </a:xfrm>
          <a:prstGeom prst="rect">
            <a:avLst/>
          </a:prstGeom>
        </p:spPr>
      </p:pic>
      <p:sp>
        <p:nvSpPr>
          <p:cNvPr id="14" name="Titre 1"/>
          <p:cNvSpPr>
            <a:spLocks noGrp="1"/>
          </p:cNvSpPr>
          <p:nvPr>
            <p:ph type="title" hasCustomPrompt="1"/>
          </p:nvPr>
        </p:nvSpPr>
        <p:spPr>
          <a:xfrm>
            <a:off x="4385584" y="664232"/>
            <a:ext cx="7239100" cy="1382384"/>
          </a:xfrm>
        </p:spPr>
        <p:txBody>
          <a:bodyPr lIns="0" tIns="0" rIns="0" bIns="0" anchor="ctr" anchorCtr="0">
            <a:normAutofit/>
          </a:bodyPr>
          <a:lstStyle>
            <a:lvl1pPr>
              <a:defRPr>
                <a:solidFill>
                  <a:schemeClr val="tx1"/>
                </a:solidFill>
              </a:defRPr>
            </a:lvl1pPr>
          </a:lstStyle>
          <a:p>
            <a:r>
              <a:rPr lang="fr-FR" dirty="0"/>
              <a:t>MODIFIEZ LE TITRE</a:t>
            </a:r>
          </a:p>
        </p:txBody>
      </p:sp>
      <p:sp>
        <p:nvSpPr>
          <p:cNvPr id="16" name="Espace réservé du texte 15"/>
          <p:cNvSpPr>
            <a:spLocks noGrp="1"/>
          </p:cNvSpPr>
          <p:nvPr>
            <p:ph type="body" sz="quarter" idx="23" hasCustomPrompt="1"/>
          </p:nvPr>
        </p:nvSpPr>
        <p:spPr>
          <a:xfrm>
            <a:off x="9490637" y="3876031"/>
            <a:ext cx="2134047"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sous-titre</a:t>
            </a:r>
          </a:p>
        </p:txBody>
      </p:sp>
      <p:sp>
        <p:nvSpPr>
          <p:cNvPr id="17" name="Espace réservé du texte 15"/>
          <p:cNvSpPr>
            <a:spLocks noGrp="1"/>
          </p:cNvSpPr>
          <p:nvPr>
            <p:ph type="body" sz="quarter" idx="24" hasCustomPrompt="1"/>
          </p:nvPr>
        </p:nvSpPr>
        <p:spPr>
          <a:xfrm>
            <a:off x="9490637" y="4587342"/>
            <a:ext cx="2134047" cy="1174431"/>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texte</a:t>
            </a:r>
          </a:p>
        </p:txBody>
      </p:sp>
      <p:sp>
        <p:nvSpPr>
          <p:cNvPr id="24" name="Picture Placeholder 6">
            <a:extLst>
              <a:ext uri="{FF2B5EF4-FFF2-40B4-BE49-F238E27FC236}">
                <a16:creationId xmlns:a16="http://schemas.microsoft.com/office/drawing/2014/main" id="{75838C63-2DB2-469D-A950-47DE85334895}"/>
              </a:ext>
            </a:extLst>
          </p:cNvPr>
          <p:cNvSpPr>
            <a:spLocks noGrp="1"/>
          </p:cNvSpPr>
          <p:nvPr>
            <p:ph type="pic" sz="quarter" idx="30"/>
          </p:nvPr>
        </p:nvSpPr>
        <p:spPr>
          <a:xfrm>
            <a:off x="9878038" y="2392212"/>
            <a:ext cx="1359244" cy="1359244"/>
          </a:xfrm>
        </p:spPr>
      </p:sp>
      <p:sp>
        <p:nvSpPr>
          <p:cNvPr id="25" name="Espace réservé du texte 15"/>
          <p:cNvSpPr>
            <a:spLocks noGrp="1"/>
          </p:cNvSpPr>
          <p:nvPr>
            <p:ph type="body" sz="quarter" idx="31" hasCustomPrompt="1"/>
          </p:nvPr>
        </p:nvSpPr>
        <p:spPr>
          <a:xfrm>
            <a:off x="4385584" y="3876031"/>
            <a:ext cx="2134047"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sous-titre</a:t>
            </a:r>
          </a:p>
        </p:txBody>
      </p:sp>
      <p:sp>
        <p:nvSpPr>
          <p:cNvPr id="26" name="Espace réservé du texte 15"/>
          <p:cNvSpPr>
            <a:spLocks noGrp="1"/>
          </p:cNvSpPr>
          <p:nvPr>
            <p:ph type="body" sz="quarter" idx="32" hasCustomPrompt="1"/>
          </p:nvPr>
        </p:nvSpPr>
        <p:spPr>
          <a:xfrm>
            <a:off x="4385584" y="4587342"/>
            <a:ext cx="2134047" cy="1174431"/>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texte</a:t>
            </a:r>
          </a:p>
        </p:txBody>
      </p:sp>
      <p:sp>
        <p:nvSpPr>
          <p:cNvPr id="27" name="Picture Placeholder 6">
            <a:extLst>
              <a:ext uri="{FF2B5EF4-FFF2-40B4-BE49-F238E27FC236}">
                <a16:creationId xmlns:a16="http://schemas.microsoft.com/office/drawing/2014/main" id="{75838C63-2DB2-469D-A950-47DE85334895}"/>
              </a:ext>
            </a:extLst>
          </p:cNvPr>
          <p:cNvSpPr>
            <a:spLocks noGrp="1"/>
          </p:cNvSpPr>
          <p:nvPr>
            <p:ph type="pic" sz="quarter" idx="33"/>
          </p:nvPr>
        </p:nvSpPr>
        <p:spPr>
          <a:xfrm>
            <a:off x="4772985" y="2392212"/>
            <a:ext cx="1359244" cy="1359244"/>
          </a:xfrm>
        </p:spPr>
      </p:sp>
      <p:sp>
        <p:nvSpPr>
          <p:cNvPr id="28" name="Espace réservé du texte 15"/>
          <p:cNvSpPr>
            <a:spLocks noGrp="1"/>
          </p:cNvSpPr>
          <p:nvPr>
            <p:ph type="body" sz="quarter" idx="34" hasCustomPrompt="1"/>
          </p:nvPr>
        </p:nvSpPr>
        <p:spPr>
          <a:xfrm>
            <a:off x="6935531" y="3876031"/>
            <a:ext cx="2134047"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sous-titre</a:t>
            </a:r>
          </a:p>
        </p:txBody>
      </p:sp>
      <p:sp>
        <p:nvSpPr>
          <p:cNvPr id="30" name="Espace réservé du texte 15"/>
          <p:cNvSpPr>
            <a:spLocks noGrp="1"/>
          </p:cNvSpPr>
          <p:nvPr>
            <p:ph type="body" sz="quarter" idx="35" hasCustomPrompt="1"/>
          </p:nvPr>
        </p:nvSpPr>
        <p:spPr>
          <a:xfrm>
            <a:off x="6935531" y="4587342"/>
            <a:ext cx="2134047" cy="1174431"/>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dirty="0"/>
              <a:t>Modifier le texte</a:t>
            </a:r>
          </a:p>
        </p:txBody>
      </p:sp>
      <p:sp>
        <p:nvSpPr>
          <p:cNvPr id="31" name="Picture Placeholder 6">
            <a:extLst>
              <a:ext uri="{FF2B5EF4-FFF2-40B4-BE49-F238E27FC236}">
                <a16:creationId xmlns:a16="http://schemas.microsoft.com/office/drawing/2014/main" id="{75838C63-2DB2-469D-A950-47DE85334895}"/>
              </a:ext>
            </a:extLst>
          </p:cNvPr>
          <p:cNvSpPr>
            <a:spLocks noGrp="1"/>
          </p:cNvSpPr>
          <p:nvPr>
            <p:ph type="pic" sz="quarter" idx="36"/>
          </p:nvPr>
        </p:nvSpPr>
        <p:spPr>
          <a:xfrm>
            <a:off x="7322932" y="2392212"/>
            <a:ext cx="1359244" cy="1359244"/>
          </a:xfrm>
        </p:spPr>
      </p:sp>
    </p:spTree>
    <p:extLst>
      <p:ext uri="{BB962C8B-B14F-4D97-AF65-F5344CB8AC3E}">
        <p14:creationId xmlns:p14="http://schemas.microsoft.com/office/powerpoint/2010/main" val="3404476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 Aperçu Mac">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2813" y="664232"/>
            <a:ext cx="7684814" cy="6452965"/>
          </a:xfrm>
          <a:prstGeom prst="rect">
            <a:avLst/>
          </a:prstGeom>
        </p:spPr>
      </p:pic>
      <p:sp>
        <p:nvSpPr>
          <p:cNvPr id="11" name="Picture Placeholder 13">
            <a:extLst>
              <a:ext uri="{FF2B5EF4-FFF2-40B4-BE49-F238E27FC236}">
                <a16:creationId xmlns:a16="http://schemas.microsoft.com/office/drawing/2014/main" id="{9476C5F6-A1E7-4DE7-8DC8-82EB0FBC2EAA}"/>
              </a:ext>
            </a:extLst>
          </p:cNvPr>
          <p:cNvSpPr>
            <a:spLocks noGrp="1"/>
          </p:cNvSpPr>
          <p:nvPr>
            <p:ph type="pic" sz="quarter" idx="13"/>
          </p:nvPr>
        </p:nvSpPr>
        <p:spPr>
          <a:xfrm>
            <a:off x="5145611" y="837031"/>
            <a:ext cx="7339220" cy="4406348"/>
          </a:xfrm>
          <a:prstGeom prst="roundRect">
            <a:avLst>
              <a:gd name="adj" fmla="val 334"/>
            </a:avLst>
          </a:prstGeom>
        </p:spPr>
      </p:sp>
      <p:sp>
        <p:nvSpPr>
          <p:cNvPr id="10" name="Espace réservé de la date 2"/>
          <p:cNvSpPr>
            <a:spLocks noGrp="1"/>
          </p:cNvSpPr>
          <p:nvPr>
            <p:ph type="dt" sz="half" idx="10"/>
          </p:nvPr>
        </p:nvSpPr>
        <p:spPr>
          <a:xfrm>
            <a:off x="567316" y="6356350"/>
            <a:ext cx="2743200" cy="365125"/>
          </a:xfrm>
        </p:spPr>
        <p:txBody>
          <a:bodyPr/>
          <a:lstStyle/>
          <a:p>
            <a:fld id="{E6F83C88-2036-43A0-B0F2-78763120B06D}" type="datetimeFigureOut">
              <a:rPr lang="fr-FR" smtClean="0"/>
              <a:pPr/>
              <a:t>05/11/2019</a:t>
            </a:fld>
            <a:endParaRPr lang="fr-FR"/>
          </a:p>
        </p:txBody>
      </p:sp>
      <p:pic>
        <p:nvPicPr>
          <p:cNvPr id="12" name="Image 11"/>
          <p:cNvPicPr>
            <a:picLocks noChangeAspect="1"/>
          </p:cNvPicPr>
          <p:nvPr userDrawn="1"/>
        </p:nvPicPr>
        <p:blipFill>
          <a:blip r:embed="rId3"/>
          <a:stretch>
            <a:fillRect/>
          </a:stretch>
        </p:blipFill>
        <p:spPr>
          <a:xfrm>
            <a:off x="10502349" y="6452965"/>
            <a:ext cx="1122335" cy="225209"/>
          </a:xfrm>
          <a:prstGeom prst="rect">
            <a:avLst/>
          </a:prstGeom>
        </p:spPr>
      </p:pic>
      <p:sp>
        <p:nvSpPr>
          <p:cNvPr id="13" name="Titre 1"/>
          <p:cNvSpPr>
            <a:spLocks noGrp="1"/>
          </p:cNvSpPr>
          <p:nvPr>
            <p:ph type="title" hasCustomPrompt="1"/>
          </p:nvPr>
        </p:nvSpPr>
        <p:spPr>
          <a:xfrm>
            <a:off x="567316" y="1009828"/>
            <a:ext cx="3964532" cy="1382384"/>
          </a:xfrm>
        </p:spPr>
        <p:txBody>
          <a:bodyPr lIns="0" tIns="0" rIns="0" bIns="0" anchor="b" anchorCtr="0">
            <a:normAutofit/>
          </a:bodyPr>
          <a:lstStyle>
            <a:lvl1pPr>
              <a:defRPr>
                <a:solidFill>
                  <a:schemeClr val="tx1"/>
                </a:solidFill>
              </a:defRPr>
            </a:lvl1pPr>
          </a:lstStyle>
          <a:p>
            <a:r>
              <a:rPr lang="fr-FR"/>
              <a:t>MODIFIEZ LE TITRE</a:t>
            </a:r>
          </a:p>
        </p:txBody>
      </p:sp>
      <p:sp>
        <p:nvSpPr>
          <p:cNvPr id="14" name="Espace réservé du texte 15"/>
          <p:cNvSpPr>
            <a:spLocks noGrp="1"/>
          </p:cNvSpPr>
          <p:nvPr>
            <p:ph type="body" sz="quarter" idx="15" hasCustomPrompt="1"/>
          </p:nvPr>
        </p:nvSpPr>
        <p:spPr>
          <a:xfrm>
            <a:off x="567316" y="2571554"/>
            <a:ext cx="3964532" cy="691192"/>
          </a:xfrm>
        </p:spPr>
        <p:txBody>
          <a:bodyPr lIns="72000" tIns="0" rIns="0" bIns="0" anchor="t">
            <a:noAutofit/>
          </a:bodyPr>
          <a:lstStyle>
            <a:lvl1pPr marL="0" indent="0" algn="l">
              <a:lnSpc>
                <a:spcPts val="2400"/>
              </a:lnSpc>
              <a:buNone/>
              <a:defRPr sz="1750">
                <a:latin typeface="Roboto Cn" pitchFamily="2" charset="0"/>
                <a:ea typeface="Roboto Cn"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16" name="Espace réservé du texte 15"/>
          <p:cNvSpPr>
            <a:spLocks noGrp="1"/>
          </p:cNvSpPr>
          <p:nvPr>
            <p:ph type="body" sz="quarter" idx="27" hasCustomPrompt="1"/>
          </p:nvPr>
        </p:nvSpPr>
        <p:spPr>
          <a:xfrm>
            <a:off x="567316" y="3442088"/>
            <a:ext cx="3964532" cy="2043728"/>
          </a:xfrm>
        </p:spPr>
        <p:txBody>
          <a:bodyPr lIns="0" tIns="0" rIns="0" bIns="0" anchor="t">
            <a:noAutofit/>
          </a:bodyPr>
          <a:lstStyle>
            <a:lvl1pPr marL="0" indent="0" algn="l">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Tree>
    <p:extLst>
      <p:ext uri="{BB962C8B-B14F-4D97-AF65-F5344CB8AC3E}">
        <p14:creationId xmlns:p14="http://schemas.microsoft.com/office/powerpoint/2010/main" val="1450168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Bloc pictos Texte">
    <p:spTree>
      <p:nvGrpSpPr>
        <p:cNvPr id="1" name=""/>
        <p:cNvGrpSpPr/>
        <p:nvPr/>
      </p:nvGrpSpPr>
      <p:grpSpPr>
        <a:xfrm>
          <a:off x="0" y="0"/>
          <a:ext cx="0" cy="0"/>
          <a:chOff x="0" y="0"/>
          <a:chExt cx="0" cy="0"/>
        </a:xfrm>
      </p:grpSpPr>
      <p:sp>
        <p:nvSpPr>
          <p:cNvPr id="17" name="Forme libre 16">
            <a:extLst>
              <a:ext uri="{FF2B5EF4-FFF2-40B4-BE49-F238E27FC236}">
                <a16:creationId xmlns:a16="http://schemas.microsoft.com/office/drawing/2014/main" id="{A93BD9DB-F455-4D1E-8DBE-291E51BF4C59}"/>
              </a:ext>
            </a:extLst>
          </p:cNvPr>
          <p:cNvSpPr/>
          <p:nvPr userDrawn="1"/>
        </p:nvSpPr>
        <p:spPr>
          <a:xfrm>
            <a:off x="3417630" y="664232"/>
            <a:ext cx="10645013" cy="5529536"/>
          </a:xfrm>
          <a:custGeom>
            <a:avLst/>
            <a:gdLst>
              <a:gd name="connsiteX0" fmla="*/ 0 w 11077008"/>
              <a:gd name="connsiteY0" fmla="*/ 0 h 5529536"/>
              <a:gd name="connsiteX1" fmla="*/ 712868 w 11077008"/>
              <a:gd name="connsiteY1" fmla="*/ 0 h 5529536"/>
              <a:gd name="connsiteX2" fmla="*/ 3810524 w 11077008"/>
              <a:gd name="connsiteY2" fmla="*/ 0 h 5529536"/>
              <a:gd name="connsiteX3" fmla="*/ 10364140 w 11077008"/>
              <a:gd name="connsiteY3" fmla="*/ 0 h 5529536"/>
              <a:gd name="connsiteX4" fmla="*/ 11077008 w 11077008"/>
              <a:gd name="connsiteY4" fmla="*/ 712868 h 5529536"/>
              <a:gd name="connsiteX5" fmla="*/ 11077008 w 11077008"/>
              <a:gd name="connsiteY5" fmla="*/ 4816668 h 5529536"/>
              <a:gd name="connsiteX6" fmla="*/ 10364140 w 11077008"/>
              <a:gd name="connsiteY6" fmla="*/ 5529536 h 5529536"/>
              <a:gd name="connsiteX7" fmla="*/ 712868 w 11077008"/>
              <a:gd name="connsiteY7" fmla="*/ 5529536 h 5529536"/>
              <a:gd name="connsiteX8" fmla="*/ 0 w 11077008"/>
              <a:gd name="connsiteY8" fmla="*/ 4816668 h 5529536"/>
              <a:gd name="connsiteX9" fmla="*/ 0 w 11077008"/>
              <a:gd name="connsiteY9" fmla="*/ 3110364 h 5529536"/>
              <a:gd name="connsiteX10" fmla="*/ 0 w 11077008"/>
              <a:gd name="connsiteY10" fmla="*/ 712868 h 552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7008" h="5529536">
                <a:moveTo>
                  <a:pt x="0" y="0"/>
                </a:moveTo>
                <a:lnTo>
                  <a:pt x="712868" y="0"/>
                </a:lnTo>
                <a:lnTo>
                  <a:pt x="3810524" y="0"/>
                </a:lnTo>
                <a:lnTo>
                  <a:pt x="10364140" y="0"/>
                </a:lnTo>
                <a:cubicBezTo>
                  <a:pt x="10757846" y="0"/>
                  <a:pt x="11077008" y="319162"/>
                  <a:pt x="11077008" y="712868"/>
                </a:cubicBezTo>
                <a:lnTo>
                  <a:pt x="11077008" y="4816668"/>
                </a:lnTo>
                <a:cubicBezTo>
                  <a:pt x="11077008" y="5210374"/>
                  <a:pt x="10757846" y="5529536"/>
                  <a:pt x="10364140" y="5529536"/>
                </a:cubicBezTo>
                <a:lnTo>
                  <a:pt x="712868" y="5529536"/>
                </a:lnTo>
                <a:cubicBezTo>
                  <a:pt x="319162" y="5529536"/>
                  <a:pt x="0" y="5210374"/>
                  <a:pt x="0" y="4816668"/>
                </a:cubicBezTo>
                <a:lnTo>
                  <a:pt x="0" y="3110364"/>
                </a:lnTo>
                <a:lnTo>
                  <a:pt x="0" y="712868"/>
                </a:lnTo>
                <a:close/>
              </a:path>
            </a:pathLst>
          </a:cu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19" name="Image 18"/>
          <p:cNvPicPr>
            <a:picLocks noChangeAspect="1"/>
          </p:cNvPicPr>
          <p:nvPr userDrawn="1"/>
        </p:nvPicPr>
        <p:blipFill>
          <a:blip r:embed="rId2"/>
          <a:stretch>
            <a:fillRect/>
          </a:stretch>
        </p:blipFill>
        <p:spPr>
          <a:xfrm>
            <a:off x="10502349" y="6452965"/>
            <a:ext cx="1122335" cy="225209"/>
          </a:xfrm>
          <a:prstGeom prst="rect">
            <a:avLst/>
          </a:prstGeom>
        </p:spPr>
      </p:pic>
      <p:sp>
        <p:nvSpPr>
          <p:cNvPr id="61" name="Espace réservé de la date 2"/>
          <p:cNvSpPr>
            <a:spLocks noGrp="1"/>
          </p:cNvSpPr>
          <p:nvPr>
            <p:ph type="dt" sz="half" idx="10"/>
          </p:nvPr>
        </p:nvSpPr>
        <p:spPr>
          <a:xfrm>
            <a:off x="567316" y="6356350"/>
            <a:ext cx="2743200" cy="365125"/>
          </a:xfrm>
        </p:spPr>
        <p:txBody>
          <a:bodyPr/>
          <a:lstStyle/>
          <a:p>
            <a:fld id="{E6F83C88-2036-43A0-B0F2-78763120B06D}" type="datetimeFigureOut">
              <a:rPr lang="fr-FR" smtClean="0"/>
              <a:pPr/>
              <a:t>05/11/2019</a:t>
            </a:fld>
            <a:endParaRPr lang="fr-FR"/>
          </a:p>
        </p:txBody>
      </p:sp>
      <p:sp>
        <p:nvSpPr>
          <p:cNvPr id="28" name="Titre 1"/>
          <p:cNvSpPr>
            <a:spLocks noGrp="1"/>
          </p:cNvSpPr>
          <p:nvPr>
            <p:ph type="title" hasCustomPrompt="1"/>
          </p:nvPr>
        </p:nvSpPr>
        <p:spPr>
          <a:xfrm>
            <a:off x="567316" y="953091"/>
            <a:ext cx="11057368" cy="691192"/>
          </a:xfrm>
        </p:spPr>
        <p:txBody>
          <a:bodyPr lIns="0" tIns="0" rIns="0" bIns="0" anchor="b" anchorCtr="0">
            <a:normAutofit/>
          </a:bodyPr>
          <a:lstStyle>
            <a:lvl1pPr>
              <a:defRPr>
                <a:solidFill>
                  <a:schemeClr val="tx1"/>
                </a:solidFill>
              </a:defRPr>
            </a:lvl1pPr>
          </a:lstStyle>
          <a:p>
            <a:r>
              <a:rPr lang="fr-FR"/>
              <a:t>MODIFIEZ LE TITRE</a:t>
            </a:r>
          </a:p>
        </p:txBody>
      </p:sp>
      <p:sp>
        <p:nvSpPr>
          <p:cNvPr id="30" name="Espace réservé du texte 15"/>
          <p:cNvSpPr>
            <a:spLocks noGrp="1"/>
          </p:cNvSpPr>
          <p:nvPr>
            <p:ph type="body" sz="quarter" idx="23" hasCustomPrompt="1"/>
          </p:nvPr>
        </p:nvSpPr>
        <p:spPr>
          <a:xfrm>
            <a:off x="9285545" y="3685773"/>
            <a:ext cx="2332774"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31" name="Espace réservé du texte 15"/>
          <p:cNvSpPr>
            <a:spLocks noGrp="1"/>
          </p:cNvSpPr>
          <p:nvPr>
            <p:ph type="body" sz="quarter" idx="24" hasCustomPrompt="1"/>
          </p:nvPr>
        </p:nvSpPr>
        <p:spPr>
          <a:xfrm>
            <a:off x="9285545" y="4397084"/>
            <a:ext cx="2332774" cy="1385252"/>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
        <p:nvSpPr>
          <p:cNvPr id="32" name="Espace réservé du texte 15"/>
          <p:cNvSpPr>
            <a:spLocks noGrp="1"/>
          </p:cNvSpPr>
          <p:nvPr>
            <p:ph type="body" sz="quarter" idx="25" hasCustomPrompt="1"/>
          </p:nvPr>
        </p:nvSpPr>
        <p:spPr>
          <a:xfrm>
            <a:off x="6521202" y="3685773"/>
            <a:ext cx="2332774"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34" name="Espace réservé du texte 15"/>
          <p:cNvSpPr>
            <a:spLocks noGrp="1"/>
          </p:cNvSpPr>
          <p:nvPr>
            <p:ph type="body" sz="quarter" idx="26" hasCustomPrompt="1"/>
          </p:nvPr>
        </p:nvSpPr>
        <p:spPr>
          <a:xfrm>
            <a:off x="6521202" y="4397084"/>
            <a:ext cx="2332774" cy="1385252"/>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
        <p:nvSpPr>
          <p:cNvPr id="35" name="Espace réservé du texte 15"/>
          <p:cNvSpPr>
            <a:spLocks noGrp="1"/>
          </p:cNvSpPr>
          <p:nvPr>
            <p:ph type="body" sz="quarter" idx="27" hasCustomPrompt="1"/>
          </p:nvPr>
        </p:nvSpPr>
        <p:spPr>
          <a:xfrm>
            <a:off x="3756859" y="3685773"/>
            <a:ext cx="2332774" cy="602451"/>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36" name="Espace réservé du texte 15"/>
          <p:cNvSpPr>
            <a:spLocks noGrp="1"/>
          </p:cNvSpPr>
          <p:nvPr>
            <p:ph type="body" sz="quarter" idx="28" hasCustomPrompt="1"/>
          </p:nvPr>
        </p:nvSpPr>
        <p:spPr>
          <a:xfrm>
            <a:off x="3756859" y="4397084"/>
            <a:ext cx="2332774" cy="1385252"/>
          </a:xfrm>
        </p:spPr>
        <p:txBody>
          <a:bodyPr lIns="0" tIns="0" rIns="0" bIns="0" anchor="t">
            <a:noAutofit/>
          </a:bodyPr>
          <a:lstStyle>
            <a:lvl1pPr marL="0" indent="0" algn="ctr">
              <a:lnSpc>
                <a:spcPts val="1350"/>
              </a:lnSpc>
              <a:buNone/>
              <a:defRPr sz="1000">
                <a:solidFill>
                  <a:schemeClr val="tx1"/>
                </a:solidFill>
                <a:latin typeface="+mn-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
        <p:nvSpPr>
          <p:cNvPr id="37" name="Picture Placeholder 6">
            <a:extLst>
              <a:ext uri="{FF2B5EF4-FFF2-40B4-BE49-F238E27FC236}">
                <a16:creationId xmlns:a16="http://schemas.microsoft.com/office/drawing/2014/main" id="{75838C63-2DB2-469D-A950-47DE85334895}"/>
              </a:ext>
            </a:extLst>
          </p:cNvPr>
          <p:cNvSpPr>
            <a:spLocks noGrp="1"/>
          </p:cNvSpPr>
          <p:nvPr>
            <p:ph type="pic" sz="quarter" idx="17"/>
          </p:nvPr>
        </p:nvSpPr>
        <p:spPr>
          <a:xfrm>
            <a:off x="4113246" y="1942757"/>
            <a:ext cx="1620000" cy="1620000"/>
          </a:xfrm>
        </p:spPr>
      </p:sp>
      <p:sp>
        <p:nvSpPr>
          <p:cNvPr id="38" name="Picture Placeholder 6">
            <a:extLst>
              <a:ext uri="{FF2B5EF4-FFF2-40B4-BE49-F238E27FC236}">
                <a16:creationId xmlns:a16="http://schemas.microsoft.com/office/drawing/2014/main" id="{75838C63-2DB2-469D-A950-47DE85334895}"/>
              </a:ext>
            </a:extLst>
          </p:cNvPr>
          <p:cNvSpPr>
            <a:spLocks noGrp="1"/>
          </p:cNvSpPr>
          <p:nvPr>
            <p:ph type="pic" sz="quarter" idx="29"/>
          </p:nvPr>
        </p:nvSpPr>
        <p:spPr>
          <a:xfrm>
            <a:off x="6877589" y="1942757"/>
            <a:ext cx="1620000" cy="1620000"/>
          </a:xfrm>
        </p:spPr>
      </p:sp>
      <p:sp>
        <p:nvSpPr>
          <p:cNvPr id="39" name="Picture Placeholder 6">
            <a:extLst>
              <a:ext uri="{FF2B5EF4-FFF2-40B4-BE49-F238E27FC236}">
                <a16:creationId xmlns:a16="http://schemas.microsoft.com/office/drawing/2014/main" id="{75838C63-2DB2-469D-A950-47DE85334895}"/>
              </a:ext>
            </a:extLst>
          </p:cNvPr>
          <p:cNvSpPr>
            <a:spLocks noGrp="1"/>
          </p:cNvSpPr>
          <p:nvPr>
            <p:ph type="pic" sz="quarter" idx="30"/>
          </p:nvPr>
        </p:nvSpPr>
        <p:spPr>
          <a:xfrm>
            <a:off x="9641932" y="1941198"/>
            <a:ext cx="1620000" cy="1620000"/>
          </a:xfrm>
        </p:spPr>
      </p:sp>
      <p:sp>
        <p:nvSpPr>
          <p:cNvPr id="20" name="Espace réservé du texte 15"/>
          <p:cNvSpPr>
            <a:spLocks noGrp="1"/>
          </p:cNvSpPr>
          <p:nvPr>
            <p:ph type="body" sz="quarter" idx="31" hasCustomPrompt="1"/>
          </p:nvPr>
        </p:nvSpPr>
        <p:spPr>
          <a:xfrm>
            <a:off x="567316" y="2046616"/>
            <a:ext cx="2504719" cy="3735720"/>
          </a:xfrm>
        </p:spPr>
        <p:txBody>
          <a:bodyPr lIns="0" tIns="0" rIns="0" bIns="0" anchor="ctr" anchorCtr="0">
            <a:noAutofit/>
          </a:bodyPr>
          <a:lstStyle>
            <a:lvl1pPr marL="0" indent="0" algn="ctr">
              <a:lnSpc>
                <a:spcPts val="2400"/>
              </a:lnSpc>
              <a:buNone/>
              <a:defRPr sz="1750">
                <a:solidFill>
                  <a:schemeClr val="tx1"/>
                </a:solidFill>
                <a:latin typeface="+mj-lt"/>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Tree>
    <p:extLst>
      <p:ext uri="{BB962C8B-B14F-4D97-AF65-F5344CB8AC3E}">
        <p14:creationId xmlns:p14="http://schemas.microsoft.com/office/powerpoint/2010/main" val="3909567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Text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E6F83C88-2036-43A0-B0F2-78763120B06D}" type="datetimeFigureOut">
              <a:rPr lang="fr-FR" smtClean="0"/>
              <a:t>05/11/2019</a:t>
            </a:fld>
            <a:endParaRPr lang="fr-FR"/>
          </a:p>
        </p:txBody>
      </p:sp>
      <p:sp>
        <p:nvSpPr>
          <p:cNvPr id="15" name="Titre 1"/>
          <p:cNvSpPr>
            <a:spLocks noGrp="1"/>
          </p:cNvSpPr>
          <p:nvPr>
            <p:ph type="title" hasCustomPrompt="1"/>
          </p:nvPr>
        </p:nvSpPr>
        <p:spPr>
          <a:xfrm>
            <a:off x="567316" y="672612"/>
            <a:ext cx="11057368" cy="691192"/>
          </a:xfrm>
        </p:spPr>
        <p:txBody>
          <a:bodyPr lIns="0" tIns="0" rIns="0" bIns="0" anchor="b" anchorCtr="0">
            <a:normAutofit/>
          </a:bodyPr>
          <a:lstStyle>
            <a:lvl1pPr>
              <a:defRPr>
                <a:solidFill>
                  <a:schemeClr val="tx1"/>
                </a:solidFill>
              </a:defRPr>
            </a:lvl1pPr>
          </a:lstStyle>
          <a:p>
            <a:r>
              <a:rPr lang="fr-FR"/>
              <a:t>MODIFIEZ LE TITRE</a:t>
            </a:r>
          </a:p>
        </p:txBody>
      </p:sp>
      <p:sp>
        <p:nvSpPr>
          <p:cNvPr id="18" name="Espace réservé du texte 15"/>
          <p:cNvSpPr>
            <a:spLocks noGrp="1"/>
          </p:cNvSpPr>
          <p:nvPr>
            <p:ph type="body" sz="quarter" idx="15" hasCustomPrompt="1"/>
          </p:nvPr>
        </p:nvSpPr>
        <p:spPr>
          <a:xfrm>
            <a:off x="567316" y="1543146"/>
            <a:ext cx="11057368" cy="691192"/>
          </a:xfrm>
        </p:spPr>
        <p:txBody>
          <a:bodyPr lIns="72000" tIns="0" rIns="0" bIns="0" anchor="t">
            <a:noAutofit/>
          </a:bodyPr>
          <a:lstStyle>
            <a:lvl1pPr marL="0" indent="0" algn="l">
              <a:lnSpc>
                <a:spcPts val="2400"/>
              </a:lnSpc>
              <a:buNone/>
              <a:defRPr sz="1750">
                <a:latin typeface="Roboto Cn" pitchFamily="2" charset="0"/>
                <a:ea typeface="Roboto Cn"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sous-titre</a:t>
            </a:r>
          </a:p>
        </p:txBody>
      </p:sp>
      <p:sp>
        <p:nvSpPr>
          <p:cNvPr id="19" name="Espace réservé du texte 15"/>
          <p:cNvSpPr>
            <a:spLocks noGrp="1"/>
          </p:cNvSpPr>
          <p:nvPr>
            <p:ph type="body" sz="quarter" idx="16" hasCustomPrompt="1"/>
          </p:nvPr>
        </p:nvSpPr>
        <p:spPr>
          <a:xfrm>
            <a:off x="567316" y="2413680"/>
            <a:ext cx="5355886" cy="3780088"/>
          </a:xfrm>
        </p:spPr>
        <p:txBody>
          <a:bodyPr lIns="72000" tIns="0" rIns="0" bIns="0" anchor="t">
            <a:noAutofit/>
          </a:bodyPr>
          <a:lstStyle>
            <a:lvl1pPr marL="0" indent="0" algn="l">
              <a:lnSpc>
                <a:spcPts val="1350"/>
              </a:lnSpc>
              <a:buNone/>
              <a:defRPr sz="1000" baseline="0">
                <a:latin typeface="Roboto Lt" pitchFamily="2" charset="0"/>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pic>
        <p:nvPicPr>
          <p:cNvPr id="12" name="Image 11"/>
          <p:cNvPicPr>
            <a:picLocks noChangeAspect="1"/>
          </p:cNvPicPr>
          <p:nvPr userDrawn="1"/>
        </p:nvPicPr>
        <p:blipFill>
          <a:blip r:embed="rId2"/>
          <a:stretch>
            <a:fillRect/>
          </a:stretch>
        </p:blipFill>
        <p:spPr>
          <a:xfrm>
            <a:off x="10502349" y="6452965"/>
            <a:ext cx="1122335" cy="225209"/>
          </a:xfrm>
          <a:prstGeom prst="rect">
            <a:avLst/>
          </a:prstGeom>
        </p:spPr>
      </p:pic>
      <p:sp>
        <p:nvSpPr>
          <p:cNvPr id="8" name="Espace réservé du texte 15"/>
          <p:cNvSpPr>
            <a:spLocks noGrp="1"/>
          </p:cNvSpPr>
          <p:nvPr>
            <p:ph type="body" sz="quarter" idx="17" hasCustomPrompt="1"/>
          </p:nvPr>
        </p:nvSpPr>
        <p:spPr>
          <a:xfrm>
            <a:off x="6268797" y="2404455"/>
            <a:ext cx="5354521" cy="3780088"/>
          </a:xfrm>
        </p:spPr>
        <p:txBody>
          <a:bodyPr lIns="72000" tIns="0" rIns="0" bIns="0" anchor="t">
            <a:noAutofit/>
          </a:bodyPr>
          <a:lstStyle>
            <a:lvl1pPr marL="0" indent="0" algn="l">
              <a:lnSpc>
                <a:spcPts val="1350"/>
              </a:lnSpc>
              <a:buNone/>
              <a:defRPr sz="1000" baseline="0">
                <a:latin typeface="Roboto Lt" pitchFamily="2" charset="0"/>
                <a:ea typeface="Roboto Lt" pitchFamily="2" charset="0"/>
              </a:defRPr>
            </a:lvl1pPr>
            <a:lvl2pPr algn="r">
              <a:defRPr sz="1600">
                <a:latin typeface="Roboto Th" pitchFamily="2" charset="0"/>
                <a:ea typeface="Roboto Th" pitchFamily="2" charset="0"/>
              </a:defRPr>
            </a:lvl2pPr>
            <a:lvl3pPr algn="r">
              <a:defRPr sz="1600">
                <a:latin typeface="Roboto Th" pitchFamily="2" charset="0"/>
                <a:ea typeface="Roboto Th" pitchFamily="2" charset="0"/>
              </a:defRPr>
            </a:lvl3pPr>
            <a:lvl4pPr algn="r">
              <a:defRPr sz="1600">
                <a:latin typeface="Roboto Th" pitchFamily="2" charset="0"/>
                <a:ea typeface="Roboto Th" pitchFamily="2" charset="0"/>
              </a:defRPr>
            </a:lvl4pPr>
            <a:lvl5pPr algn="r">
              <a:defRPr sz="1600">
                <a:latin typeface="Roboto Th" pitchFamily="2" charset="0"/>
                <a:ea typeface="Roboto Th" pitchFamily="2" charset="0"/>
              </a:defRPr>
            </a:lvl5pPr>
          </a:lstStyle>
          <a:p>
            <a:pPr lvl="0"/>
            <a:r>
              <a:rPr lang="fr-FR"/>
              <a:t>Modifier le texte</a:t>
            </a:r>
          </a:p>
        </p:txBody>
      </p:sp>
    </p:spTree>
    <p:extLst>
      <p:ext uri="{BB962C8B-B14F-4D97-AF65-F5344CB8AC3E}">
        <p14:creationId xmlns:p14="http://schemas.microsoft.com/office/powerpoint/2010/main" val="288085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4F829F-F17D-544D-A7D4-866C91EF81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40F9D7-D330-6D48-9EA3-A8A833DACD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3843A9-1FBE-CB45-ACFB-16DDA7485EFD}"/>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846031B9-DE47-AA43-B593-EF89E89D0A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F542D1-0F17-BA41-A272-50FE76152F56}"/>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1195493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8"/>
        <p:cNvGrpSpPr/>
        <p:nvPr/>
      </p:nvGrpSpPr>
      <p:grpSpPr>
        <a:xfrm>
          <a:off x="0" y="0"/>
          <a:ext cx="0" cy="0"/>
          <a:chOff x="0" y="0"/>
          <a:chExt cx="0" cy="0"/>
        </a:xfrm>
      </p:grpSpPr>
      <p:sp>
        <p:nvSpPr>
          <p:cNvPr id="289" name="Google Shape;289;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91" name="Google Shape;291;p1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00136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E1E2E-BCDF-0047-974A-E582C98F16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3E73CC-0455-D54B-BD88-D71C8322C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422CDD-0FEA-2E43-9D74-6DE05A9A2993}"/>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38C3C925-E153-7544-A408-44DBD81778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D4DAAC-5FF4-694F-A7E9-B49A611DA452}"/>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79084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4F8D0-4552-CC45-88FD-21DFFA2270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E17405-F305-CE42-90A9-9144262D7DD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51FA94A-A79C-8D4B-A042-B7D8699CFFD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B7C6441-8572-1D4C-A84E-EED6AFCD3402}"/>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6" name="Espace réservé du pied de page 5">
            <a:extLst>
              <a:ext uri="{FF2B5EF4-FFF2-40B4-BE49-F238E27FC236}">
                <a16:creationId xmlns:a16="http://schemas.microsoft.com/office/drawing/2014/main" id="{EF40E8D7-7A35-D947-9D60-3AAE48A7C84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528552-EB2F-AF4A-8206-FA751A9D6981}"/>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186248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657B6-07B0-D646-A482-456DACF30F0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6CFECD-59CB-A047-B814-63014A4DE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32E9CA4-6557-9149-86DA-6DD9E6FF4A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B3275CE-82D1-0A4E-835D-E21429C9B1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F132608-DF10-C44C-BE77-DCCCAA6B299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77CC2A2-2169-E549-93C4-B0BC1A832857}"/>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8" name="Espace réservé du pied de page 7">
            <a:extLst>
              <a:ext uri="{FF2B5EF4-FFF2-40B4-BE49-F238E27FC236}">
                <a16:creationId xmlns:a16="http://schemas.microsoft.com/office/drawing/2014/main" id="{65461048-882C-BF48-8706-2752B21948E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1FD00C4-739C-C143-8896-7A993E44B1CA}"/>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355167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F7007-35EB-8548-B4F6-B6C3FC00E8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E795BA7-CFE4-364E-957C-FDF765047CF8}"/>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4" name="Espace réservé du pied de page 3">
            <a:extLst>
              <a:ext uri="{FF2B5EF4-FFF2-40B4-BE49-F238E27FC236}">
                <a16:creationId xmlns:a16="http://schemas.microsoft.com/office/drawing/2014/main" id="{8D756974-1911-A742-8B6C-4BFA300DE8C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F3A1C94-7510-3D45-A876-57DA9F3DF0E4}"/>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286214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223003-E96F-7244-9762-C36D460A92B9}"/>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3" name="Espace réservé du pied de page 2">
            <a:extLst>
              <a:ext uri="{FF2B5EF4-FFF2-40B4-BE49-F238E27FC236}">
                <a16:creationId xmlns:a16="http://schemas.microsoft.com/office/drawing/2014/main" id="{DD26FDF1-AA59-CE4D-B545-45DFF4BB020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BDBC1D1-9F8E-9344-9794-C72176EDCF4B}"/>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193118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229AA-B4AA-0945-8E6E-1FC4788731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93E9BF4-333A-6C48-AD17-79D821F56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CC32DA6-D8AC-6C41-BA7A-9F6D96B2F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AF53FC-2082-324B-B6CE-6730A6543406}"/>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6" name="Espace réservé du pied de page 5">
            <a:extLst>
              <a:ext uri="{FF2B5EF4-FFF2-40B4-BE49-F238E27FC236}">
                <a16:creationId xmlns:a16="http://schemas.microsoft.com/office/drawing/2014/main" id="{B0200FB4-1113-EF4A-82D4-057C462229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7BB91A-6B57-C445-A4C3-730D4D133CB5}"/>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3741572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5964E-3855-2B4E-BE9F-5CBFE2AB3D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74299A2-F87D-A542-BC1C-B6314DF2E2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035257B-93C2-3B4B-BB50-70836CCD9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881A2B8-45E6-9146-B925-E52EF5D470F5}"/>
              </a:ext>
            </a:extLst>
          </p:cNvPr>
          <p:cNvSpPr>
            <a:spLocks noGrp="1"/>
          </p:cNvSpPr>
          <p:nvPr>
            <p:ph type="dt" sz="half" idx="10"/>
          </p:nvPr>
        </p:nvSpPr>
        <p:spPr/>
        <p:txBody>
          <a:bodyPr/>
          <a:lstStyle/>
          <a:p>
            <a:fld id="{5348FC4B-7D33-3E43-8ABD-93F207C71B2E}" type="datetimeFigureOut">
              <a:rPr lang="fr-FR" smtClean="0"/>
              <a:t>05/11/2019</a:t>
            </a:fld>
            <a:endParaRPr lang="fr-FR"/>
          </a:p>
        </p:txBody>
      </p:sp>
      <p:sp>
        <p:nvSpPr>
          <p:cNvPr id="6" name="Espace réservé du pied de page 5">
            <a:extLst>
              <a:ext uri="{FF2B5EF4-FFF2-40B4-BE49-F238E27FC236}">
                <a16:creationId xmlns:a16="http://schemas.microsoft.com/office/drawing/2014/main" id="{14007DE6-70C4-4B45-AC82-16DD367C1B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CA29D5-3783-F848-9E24-F5C217F3AD19}"/>
              </a:ext>
            </a:extLst>
          </p:cNvPr>
          <p:cNvSpPr>
            <a:spLocks noGrp="1"/>
          </p:cNvSpPr>
          <p:nvPr>
            <p:ph type="sldNum" sz="quarter" idx="12"/>
          </p:nvPr>
        </p:nvSpPr>
        <p:spPr/>
        <p:txBody>
          <a:bodyPr/>
          <a:lstStyle/>
          <a:p>
            <a:fld id="{1E29CA5E-9653-0446-A776-CB4AEC1A3F80}" type="slidenum">
              <a:rPr lang="fr-FR" smtClean="0"/>
              <a:t>‹N°›</a:t>
            </a:fld>
            <a:endParaRPr lang="fr-FR"/>
          </a:p>
        </p:txBody>
      </p:sp>
    </p:spTree>
    <p:extLst>
      <p:ext uri="{BB962C8B-B14F-4D97-AF65-F5344CB8AC3E}">
        <p14:creationId xmlns:p14="http://schemas.microsoft.com/office/powerpoint/2010/main" val="171549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9C9DBCE-0332-A040-8260-FF3BF5D02B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CB67F09-6A63-A045-8410-81A1683543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98FD26-60A6-1A44-A11E-F36346796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8FC4B-7D33-3E43-8ABD-93F207C71B2E}" type="datetimeFigureOut">
              <a:rPr lang="fr-FR" smtClean="0"/>
              <a:t>05/11/2019</a:t>
            </a:fld>
            <a:endParaRPr lang="fr-FR"/>
          </a:p>
        </p:txBody>
      </p:sp>
      <p:sp>
        <p:nvSpPr>
          <p:cNvPr id="5" name="Espace réservé du pied de page 4">
            <a:extLst>
              <a:ext uri="{FF2B5EF4-FFF2-40B4-BE49-F238E27FC236}">
                <a16:creationId xmlns:a16="http://schemas.microsoft.com/office/drawing/2014/main" id="{337D0B0B-3624-D441-98FD-F6A8243FD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B90D0E5-C493-A348-8FE9-06C7D73F6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9CA5E-9653-0446-A776-CB4AEC1A3F80}" type="slidenum">
              <a:rPr lang="fr-FR" smtClean="0"/>
              <a:t>‹N°›</a:t>
            </a:fld>
            <a:endParaRPr lang="fr-FR"/>
          </a:p>
        </p:txBody>
      </p:sp>
    </p:spTree>
    <p:extLst>
      <p:ext uri="{BB962C8B-B14F-4D97-AF65-F5344CB8AC3E}">
        <p14:creationId xmlns:p14="http://schemas.microsoft.com/office/powerpoint/2010/main" val="118813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3" Type="http://schemas.openxmlformats.org/officeDocument/2006/relationships/image" Target="../media/image45.jpeg"/><Relationship Id="rId18" Type="http://schemas.openxmlformats.org/officeDocument/2006/relationships/image" Target="../media/image50.jpe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jpeg"/><Relationship Id="rId2" Type="http://schemas.openxmlformats.org/officeDocument/2006/relationships/image" Target="../media/image34.png"/><Relationship Id="rId16" Type="http://schemas.openxmlformats.org/officeDocument/2006/relationships/image" Target="../media/image48.gif"/><Relationship Id="rId20" Type="http://schemas.openxmlformats.org/officeDocument/2006/relationships/image" Target="../media/image52.png"/><Relationship Id="rId29"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jpeg"/><Relationship Id="rId37" Type="http://schemas.openxmlformats.org/officeDocument/2006/relationships/image" Target="../media/image69.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gif"/><Relationship Id="rId28" Type="http://schemas.openxmlformats.org/officeDocument/2006/relationships/image" Target="../media/image60.jpeg"/><Relationship Id="rId36" Type="http://schemas.openxmlformats.org/officeDocument/2006/relationships/image" Target="../media/image68.png"/><Relationship Id="rId10" Type="http://schemas.openxmlformats.org/officeDocument/2006/relationships/image" Target="../media/image42.jpe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gif"/><Relationship Id="rId27" Type="http://schemas.openxmlformats.org/officeDocument/2006/relationships/image" Target="../media/image59.jpeg"/><Relationship Id="rId30" Type="http://schemas.openxmlformats.org/officeDocument/2006/relationships/image" Target="../media/image62.jpg"/><Relationship Id="rId35" Type="http://schemas.openxmlformats.org/officeDocument/2006/relationships/image" Target="../media/image67.jpeg"/><Relationship Id="rId8" Type="http://schemas.openxmlformats.org/officeDocument/2006/relationships/image" Target="../media/image40.jpeg"/><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1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openclipart.org/detail/172475/iphone-5-black-by-jhnri4-172475"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75.png"/><Relationship Id="rId2" Type="http://schemas.openxmlformats.org/officeDocument/2006/relationships/image" Target="../media/image100.jpe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3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png"/><Relationship Id="rId4" Type="http://schemas.openxmlformats.org/officeDocument/2006/relationships/image" Target="../media/image126.jpg"/></Relationships>
</file>

<file path=ppt/slides/_rels/slide34.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jpg"/><Relationship Id="rId7" Type="http://schemas.openxmlformats.org/officeDocument/2006/relationships/image" Target="../media/image13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2.jpg"/><Relationship Id="rId11" Type="http://schemas.openxmlformats.org/officeDocument/2006/relationships/image" Target="../media/image137.png"/><Relationship Id="rId5" Type="http://schemas.openxmlformats.org/officeDocument/2006/relationships/image" Target="../media/image131.jpg"/><Relationship Id="rId10" Type="http://schemas.openxmlformats.org/officeDocument/2006/relationships/image" Target="../media/image136.png"/><Relationship Id="rId4" Type="http://schemas.openxmlformats.org/officeDocument/2006/relationships/image" Target="../media/image130.jp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3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41.jpg"/></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4.jpg"/><Relationship Id="rId4" Type="http://schemas.openxmlformats.org/officeDocument/2006/relationships/image" Target="../media/image143.jpg"/></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hyperlink" Target="mailto:contact@landestini.or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ED6122-C7A3-C645-A5A1-94E9F3D7CBB7}"/>
              </a:ext>
            </a:extLst>
          </p:cNvPr>
          <p:cNvPicPr>
            <a:picLocks noChangeAspect="1"/>
          </p:cNvPicPr>
          <p:nvPr/>
        </p:nvPicPr>
        <p:blipFill>
          <a:blip r:embed="rId2"/>
          <a:stretch>
            <a:fillRect/>
          </a:stretch>
        </p:blipFill>
        <p:spPr>
          <a:xfrm>
            <a:off x="9255" y="889686"/>
            <a:ext cx="12203108" cy="5090984"/>
          </a:xfrm>
          <a:prstGeom prst="rect">
            <a:avLst/>
          </a:prstGeom>
        </p:spPr>
      </p:pic>
    </p:spTree>
    <p:extLst>
      <p:ext uri="{BB962C8B-B14F-4D97-AF65-F5344CB8AC3E}">
        <p14:creationId xmlns:p14="http://schemas.microsoft.com/office/powerpoint/2010/main" val="303937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446395"/>
            <a:ext cx="12192000" cy="4638163"/>
          </a:xfrm>
          <a:prstGeom prst="rect">
            <a:avLst/>
          </a:prstGeom>
        </p:spPr>
      </p:pic>
      <p:sp>
        <p:nvSpPr>
          <p:cNvPr id="7" name="Rectangle 6"/>
          <p:cNvSpPr/>
          <p:nvPr/>
        </p:nvSpPr>
        <p:spPr>
          <a:xfrm>
            <a:off x="360194" y="5753377"/>
            <a:ext cx="3344462" cy="731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360194" y="5237650"/>
            <a:ext cx="1299898" cy="124683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807" y="5435601"/>
            <a:ext cx="3507741" cy="1158356"/>
          </a:xfrm>
          <a:prstGeom prst="rect">
            <a:avLst/>
          </a:prstGeom>
        </p:spPr>
      </p:pic>
    </p:spTree>
    <p:extLst>
      <p:ext uri="{BB962C8B-B14F-4D97-AF65-F5344CB8AC3E}">
        <p14:creationId xmlns:p14="http://schemas.microsoft.com/office/powerpoint/2010/main" val="23118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43294" y="551576"/>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Valérie MAZZA, </a:t>
            </a:r>
            <a:r>
              <a:rPr lang="fr-FR" sz="2400" dirty="0">
                <a:latin typeface="Abadi MT Condensed Light" panose="020B0306030101010103" pitchFamily="34" charset="77"/>
              </a:rPr>
              <a:t>Présidente du Laboratoire d’Innovation Territorial grandes cultures </a:t>
            </a:r>
          </a:p>
          <a:p>
            <a:r>
              <a:rPr lang="fr-FR" sz="2400" dirty="0">
                <a:latin typeface="Abadi MT Condensed Light" panose="020B0306030101010103" pitchFamily="34" charset="77"/>
              </a:rPr>
              <a:t>en Auvergne</a:t>
            </a: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rot="16200000">
            <a:off x="7979448" y="2628418"/>
            <a:ext cx="6858001" cy="1601164"/>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rot="5400000">
            <a:off x="8317746" y="186261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3005198-9D40-7845-813B-874AB47E0C03}"/>
              </a:ext>
            </a:extLst>
          </p:cNvPr>
          <p:cNvSpPr txBox="1"/>
          <p:nvPr/>
        </p:nvSpPr>
        <p:spPr>
          <a:xfrm>
            <a:off x="3543293" y="2112829"/>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Nicolas FERRAS, </a:t>
            </a:r>
            <a:r>
              <a:rPr lang="fr-FR" sz="2400" dirty="0">
                <a:latin typeface="Abadi MT Condensed Light" panose="020B0306030101010103" pitchFamily="34" charset="77"/>
              </a:rPr>
              <a:t>Directeur des opérations et relations partenaires </a:t>
            </a:r>
          </a:p>
          <a:p>
            <a:r>
              <a:rPr lang="fr-FR" sz="2400" dirty="0">
                <a:latin typeface="Abadi MT Condensed Light" panose="020B0306030101010103" pitchFamily="34" charset="77"/>
              </a:rPr>
              <a:t>de SMAG / </a:t>
            </a:r>
            <a:r>
              <a:rPr lang="fr-FR" sz="2400" dirty="0" err="1">
                <a:latin typeface="Abadi MT Condensed Light" panose="020B0306030101010103" pitchFamily="34" charset="77"/>
              </a:rPr>
              <a:t>InVivo</a:t>
            </a:r>
            <a:endParaRPr lang="fr-FR" sz="2400" dirty="0">
              <a:latin typeface="Abadi MT Condensed Light" panose="020B0306030101010103" pitchFamily="34" charset="77"/>
            </a:endParaRPr>
          </a:p>
        </p:txBody>
      </p:sp>
      <p:sp>
        <p:nvSpPr>
          <p:cNvPr id="10" name="ZoneTexte 9">
            <a:extLst>
              <a:ext uri="{FF2B5EF4-FFF2-40B4-BE49-F238E27FC236}">
                <a16:creationId xmlns:a16="http://schemas.microsoft.com/office/drawing/2014/main" id="{764AC310-B928-EC41-8C9B-F6900058F9D8}"/>
              </a:ext>
            </a:extLst>
          </p:cNvPr>
          <p:cNvSpPr txBox="1"/>
          <p:nvPr/>
        </p:nvSpPr>
        <p:spPr>
          <a:xfrm>
            <a:off x="3543293" y="3993810"/>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Philippe LEROUX, </a:t>
            </a:r>
            <a:r>
              <a:rPr lang="fr-FR" sz="2400" dirty="0">
                <a:latin typeface="Abadi MT Condensed Light" panose="020B0306030101010103" pitchFamily="34" charset="77"/>
              </a:rPr>
              <a:t>Directeur général de la Fondation AVRIL</a:t>
            </a:r>
          </a:p>
        </p:txBody>
      </p:sp>
      <p:sp>
        <p:nvSpPr>
          <p:cNvPr id="11" name="ZoneTexte 10">
            <a:extLst>
              <a:ext uri="{FF2B5EF4-FFF2-40B4-BE49-F238E27FC236}">
                <a16:creationId xmlns:a16="http://schemas.microsoft.com/office/drawing/2014/main" id="{32E6D4F9-47DA-154A-AEC4-EC9E5BD45D75}"/>
              </a:ext>
            </a:extLst>
          </p:cNvPr>
          <p:cNvSpPr txBox="1"/>
          <p:nvPr/>
        </p:nvSpPr>
        <p:spPr>
          <a:xfrm>
            <a:off x="3543294" y="5761472"/>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Christophe OUTIER, </a:t>
            </a:r>
            <a:r>
              <a:rPr lang="fr-FR" sz="2400" dirty="0">
                <a:latin typeface="Abadi MT Condensed Light" panose="020B0306030101010103" pitchFamily="34" charset="77"/>
              </a:rPr>
              <a:t>Directeur commercial de </a:t>
            </a:r>
            <a:r>
              <a:rPr lang="fr-FR" sz="2400" dirty="0" err="1">
                <a:latin typeface="Abadi MT Condensed Light" panose="020B0306030101010103" pitchFamily="34" charset="77"/>
              </a:rPr>
              <a:t>Nordnet</a:t>
            </a:r>
            <a:endParaRPr lang="fr-FR" sz="2400" dirty="0">
              <a:latin typeface="Abadi MT Condensed Light" panose="020B0306030101010103" pitchFamily="34" charset="77"/>
            </a:endParaRPr>
          </a:p>
        </p:txBody>
      </p:sp>
      <p:pic>
        <p:nvPicPr>
          <p:cNvPr id="13" name="Image 12">
            <a:extLst>
              <a:ext uri="{FF2B5EF4-FFF2-40B4-BE49-F238E27FC236}">
                <a16:creationId xmlns:a16="http://schemas.microsoft.com/office/drawing/2014/main" id="{75D7EA3D-B762-3B46-9B13-8D814D677FF5}"/>
              </a:ext>
            </a:extLst>
          </p:cNvPr>
          <p:cNvPicPr>
            <a:picLocks noChangeAspect="1"/>
          </p:cNvPicPr>
          <p:nvPr/>
        </p:nvPicPr>
        <p:blipFill>
          <a:blip r:embed="rId2"/>
          <a:stretch>
            <a:fillRect/>
          </a:stretch>
        </p:blipFill>
        <p:spPr>
          <a:xfrm rot="5400000">
            <a:off x="-3030506" y="2628418"/>
            <a:ext cx="6858001" cy="1601164"/>
          </a:xfrm>
          <a:prstGeom prst="rect">
            <a:avLst/>
          </a:prstGeom>
        </p:spPr>
      </p:pic>
      <p:sp>
        <p:nvSpPr>
          <p:cNvPr id="14" name="Rectangle 13">
            <a:extLst>
              <a:ext uri="{FF2B5EF4-FFF2-40B4-BE49-F238E27FC236}">
                <a16:creationId xmlns:a16="http://schemas.microsoft.com/office/drawing/2014/main" id="{4061CF46-697A-3444-A875-E249C21F3E4C}"/>
              </a:ext>
            </a:extLst>
          </p:cNvPr>
          <p:cNvSpPr/>
          <p:nvPr/>
        </p:nvSpPr>
        <p:spPr>
          <a:xfrm rot="5400000">
            <a:off x="-1156103" y="493120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DAF36E9-8DD0-BA45-8B39-DC51CA2B08A2}"/>
              </a:ext>
            </a:extLst>
          </p:cNvPr>
          <p:cNvPicPr>
            <a:picLocks noChangeAspect="1"/>
          </p:cNvPicPr>
          <p:nvPr/>
        </p:nvPicPr>
        <p:blipFill>
          <a:blip r:embed="rId3"/>
          <a:stretch>
            <a:fillRect/>
          </a:stretch>
        </p:blipFill>
        <p:spPr>
          <a:xfrm>
            <a:off x="1404375" y="78554"/>
            <a:ext cx="1730513" cy="1730513"/>
          </a:xfrm>
          <a:prstGeom prst="ellipse">
            <a:avLst/>
          </a:prstGeom>
          <a:ln>
            <a:noFill/>
          </a:ln>
          <a:effectLst>
            <a:softEdge rad="112500"/>
          </a:effectLst>
        </p:spPr>
      </p:pic>
      <p:pic>
        <p:nvPicPr>
          <p:cNvPr id="12" name="Image 11">
            <a:extLst>
              <a:ext uri="{FF2B5EF4-FFF2-40B4-BE49-F238E27FC236}">
                <a16:creationId xmlns:a16="http://schemas.microsoft.com/office/drawing/2014/main" id="{5EF45557-1CCB-DD4F-8662-F376875C7298}"/>
              </a:ext>
            </a:extLst>
          </p:cNvPr>
          <p:cNvPicPr>
            <a:picLocks noChangeAspect="1"/>
          </p:cNvPicPr>
          <p:nvPr/>
        </p:nvPicPr>
        <p:blipFill>
          <a:blip r:embed="rId4"/>
          <a:stretch>
            <a:fillRect/>
          </a:stretch>
        </p:blipFill>
        <p:spPr>
          <a:xfrm>
            <a:off x="1341437" y="1728892"/>
            <a:ext cx="1781469" cy="1740583"/>
          </a:xfrm>
          <a:prstGeom prst="ellipse">
            <a:avLst/>
          </a:prstGeom>
          <a:ln>
            <a:noFill/>
          </a:ln>
          <a:effectLst>
            <a:softEdge rad="112500"/>
          </a:effectLst>
        </p:spPr>
      </p:pic>
      <p:pic>
        <p:nvPicPr>
          <p:cNvPr id="16" name="Image 15">
            <a:extLst>
              <a:ext uri="{FF2B5EF4-FFF2-40B4-BE49-F238E27FC236}">
                <a16:creationId xmlns:a16="http://schemas.microsoft.com/office/drawing/2014/main" id="{09EF3069-357D-F043-89CB-B7DD6D65509A}"/>
              </a:ext>
            </a:extLst>
          </p:cNvPr>
          <p:cNvPicPr>
            <a:picLocks noChangeAspect="1"/>
          </p:cNvPicPr>
          <p:nvPr/>
        </p:nvPicPr>
        <p:blipFill>
          <a:blip r:embed="rId5"/>
          <a:stretch>
            <a:fillRect/>
          </a:stretch>
        </p:blipFill>
        <p:spPr>
          <a:xfrm>
            <a:off x="1392237" y="3466329"/>
            <a:ext cx="1740583" cy="1740583"/>
          </a:xfrm>
          <a:prstGeom prst="ellipse">
            <a:avLst/>
          </a:prstGeom>
          <a:ln>
            <a:noFill/>
          </a:ln>
          <a:effectLst>
            <a:softEdge rad="112500"/>
          </a:effectLst>
        </p:spPr>
      </p:pic>
      <p:pic>
        <p:nvPicPr>
          <p:cNvPr id="17" name="Image 16">
            <a:extLst>
              <a:ext uri="{FF2B5EF4-FFF2-40B4-BE49-F238E27FC236}">
                <a16:creationId xmlns:a16="http://schemas.microsoft.com/office/drawing/2014/main" id="{42AC2B40-A207-9B4E-B6A1-ED66CB1B3D19}"/>
              </a:ext>
            </a:extLst>
          </p:cNvPr>
          <p:cNvPicPr>
            <a:picLocks noChangeAspect="1"/>
          </p:cNvPicPr>
          <p:nvPr/>
        </p:nvPicPr>
        <p:blipFill>
          <a:blip r:embed="rId6"/>
          <a:stretch>
            <a:fillRect/>
          </a:stretch>
        </p:blipFill>
        <p:spPr>
          <a:xfrm>
            <a:off x="1384337" y="5117417"/>
            <a:ext cx="1740583" cy="1740583"/>
          </a:xfrm>
          <a:prstGeom prst="ellipse">
            <a:avLst/>
          </a:prstGeom>
          <a:ln>
            <a:noFill/>
          </a:ln>
          <a:effectLst>
            <a:softEdge rad="112500"/>
          </a:effectLst>
        </p:spPr>
      </p:pic>
    </p:spTree>
    <p:extLst>
      <p:ext uri="{BB962C8B-B14F-4D97-AF65-F5344CB8AC3E}">
        <p14:creationId xmlns:p14="http://schemas.microsoft.com/office/powerpoint/2010/main" val="113929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193A4-F207-4E8D-87AC-36B43FC86C29}"/>
              </a:ext>
            </a:extLst>
          </p:cNvPr>
          <p:cNvSpPr>
            <a:spLocks noGrp="1"/>
          </p:cNvSpPr>
          <p:nvPr>
            <p:ph type="title"/>
          </p:nvPr>
        </p:nvSpPr>
        <p:spPr>
          <a:xfrm>
            <a:off x="912060" y="2932981"/>
            <a:ext cx="6566324" cy="2288449"/>
          </a:xfrm>
        </p:spPr>
        <p:txBody>
          <a:bodyPr/>
          <a:lstStyle/>
          <a:p>
            <a:r>
              <a:rPr lang="fr-FR" dirty="0">
                <a:latin typeface="Century Gothic" panose="020B0502020202020204" pitchFamily="34" charset="0"/>
              </a:rPr>
              <a:t>Solutions </a:t>
            </a:r>
            <a:br>
              <a:rPr lang="fr-FR" dirty="0">
                <a:latin typeface="Century Gothic" panose="020B0502020202020204" pitchFamily="34" charset="0"/>
              </a:rPr>
            </a:br>
            <a:r>
              <a:rPr lang="fr-FR" dirty="0">
                <a:latin typeface="Century Gothic" panose="020B0502020202020204" pitchFamily="34" charset="0"/>
              </a:rPr>
              <a:t>pour une Agriculture augmentée</a:t>
            </a:r>
          </a:p>
        </p:txBody>
      </p:sp>
      <p:sp>
        <p:nvSpPr>
          <p:cNvPr id="3" name="Espace réservé du texte 2">
            <a:extLst>
              <a:ext uri="{FF2B5EF4-FFF2-40B4-BE49-F238E27FC236}">
                <a16:creationId xmlns:a16="http://schemas.microsoft.com/office/drawing/2014/main" id="{4F11B8C7-A559-4E9C-BAE9-B915D9DD86E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7216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37269467-0AAC-4BAA-B79B-B9760C23D0C9}"/>
              </a:ext>
            </a:extLst>
          </p:cNvPr>
          <p:cNvSpPr>
            <a:spLocks noGrp="1"/>
          </p:cNvSpPr>
          <p:nvPr>
            <p:ph type="body" sz="quarter" idx="15"/>
          </p:nvPr>
        </p:nvSpPr>
        <p:spPr>
          <a:xfrm>
            <a:off x="949386" y="3635710"/>
            <a:ext cx="2743200" cy="1169524"/>
          </a:xfrm>
        </p:spPr>
        <p:txBody>
          <a:bodyPr/>
          <a:lstStyle/>
          <a:p>
            <a:r>
              <a:rPr lang="fr-FR" sz="1800" dirty="0">
                <a:latin typeface="Roboto" pitchFamily="2" charset="0"/>
                <a:ea typeface="Roboto" pitchFamily="2" charset="0"/>
              </a:rPr>
              <a:t>Développer</a:t>
            </a:r>
            <a:br>
              <a:rPr lang="fr-FR" sz="1800" dirty="0">
                <a:latin typeface="+mn-lt"/>
                <a:ea typeface="Roboto" pitchFamily="2" charset="0"/>
              </a:rPr>
            </a:br>
            <a:r>
              <a:rPr lang="fr-FR" sz="1800" dirty="0">
                <a:latin typeface="+mn-lt"/>
                <a:ea typeface="Roboto" pitchFamily="2" charset="0"/>
              </a:rPr>
              <a:t>les outils d’efficacité </a:t>
            </a:r>
            <a:br>
              <a:rPr lang="fr-FR" sz="1800" dirty="0">
                <a:latin typeface="+mn-lt"/>
                <a:ea typeface="Roboto" pitchFamily="2" charset="0"/>
              </a:rPr>
            </a:br>
            <a:r>
              <a:rPr lang="fr-FR" sz="1800" dirty="0">
                <a:latin typeface="+mn-lt"/>
                <a:ea typeface="Roboto" pitchFamily="2" charset="0"/>
              </a:rPr>
              <a:t>de la pratique agricole</a:t>
            </a:r>
          </a:p>
        </p:txBody>
      </p:sp>
      <p:sp>
        <p:nvSpPr>
          <p:cNvPr id="7" name="Titre 6">
            <a:extLst>
              <a:ext uri="{FF2B5EF4-FFF2-40B4-BE49-F238E27FC236}">
                <a16:creationId xmlns:a16="http://schemas.microsoft.com/office/drawing/2014/main" id="{8BED4C6E-2212-4066-99EF-1721F422BFE3}"/>
              </a:ext>
            </a:extLst>
          </p:cNvPr>
          <p:cNvSpPr>
            <a:spLocks noGrp="1"/>
          </p:cNvSpPr>
          <p:nvPr>
            <p:ph type="title"/>
          </p:nvPr>
        </p:nvSpPr>
        <p:spPr>
          <a:xfrm>
            <a:off x="949386" y="1787419"/>
            <a:ext cx="3964532" cy="1382384"/>
          </a:xfrm>
        </p:spPr>
        <p:txBody>
          <a:bodyPr>
            <a:normAutofit/>
          </a:bodyPr>
          <a:lstStyle/>
          <a:p>
            <a:r>
              <a:rPr lang="fr-FR" sz="4000" dirty="0"/>
              <a:t>Missions</a:t>
            </a:r>
          </a:p>
        </p:txBody>
      </p:sp>
      <p:sp>
        <p:nvSpPr>
          <p:cNvPr id="15" name="Espace réservé du texte 8">
            <a:extLst>
              <a:ext uri="{FF2B5EF4-FFF2-40B4-BE49-F238E27FC236}">
                <a16:creationId xmlns:a16="http://schemas.microsoft.com/office/drawing/2014/main" id="{6DB11970-8379-4837-987B-A927ED223009}"/>
              </a:ext>
            </a:extLst>
          </p:cNvPr>
          <p:cNvSpPr txBox="1">
            <a:spLocks/>
          </p:cNvSpPr>
          <p:nvPr/>
        </p:nvSpPr>
        <p:spPr>
          <a:xfrm>
            <a:off x="3692586" y="3650046"/>
            <a:ext cx="2764768" cy="1085547"/>
          </a:xfrm>
          <a:prstGeom prst="rect">
            <a:avLst/>
          </a:prstGeom>
        </p:spPr>
        <p:txBody>
          <a:bodyPr vert="horz" lIns="72000" tIns="0" rIns="0" bIns="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1750" kern="1200">
                <a:solidFill>
                  <a:schemeClr val="tx1"/>
                </a:solidFill>
                <a:latin typeface="Roboto Cn" pitchFamily="2" charset="0"/>
                <a:ea typeface="Roboto Cn"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latin typeface="Roboto" pitchFamily="2" charset="0"/>
                <a:ea typeface="Roboto" pitchFamily="2" charset="0"/>
              </a:rPr>
              <a:t>Accompagner</a:t>
            </a:r>
            <a:br>
              <a:rPr lang="fr-FR" sz="1800" dirty="0">
                <a:latin typeface="+mn-lt"/>
                <a:ea typeface="Roboto" pitchFamily="2" charset="0"/>
              </a:rPr>
            </a:br>
            <a:r>
              <a:rPr lang="fr-FR" sz="1800" dirty="0">
                <a:latin typeface="+mn-lt"/>
                <a:ea typeface="Roboto" pitchFamily="2" charset="0"/>
              </a:rPr>
              <a:t>la transformation digitale du monde agricole</a:t>
            </a:r>
          </a:p>
        </p:txBody>
      </p:sp>
      <p:pic>
        <p:nvPicPr>
          <p:cNvPr id="14" name="Espace réservé pour une image  13">
            <a:extLst>
              <a:ext uri="{FF2B5EF4-FFF2-40B4-BE49-F238E27FC236}">
                <a16:creationId xmlns:a16="http://schemas.microsoft.com/office/drawing/2014/main" id="{A59CF93F-AF6A-4D96-8CD2-E7FF19FAAA3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tretch>
            <a:fillRect/>
          </a:stretch>
        </p:blipFill>
        <p:spPr>
          <a:xfrm>
            <a:off x="6787192" y="1182627"/>
            <a:ext cx="6839462" cy="4233550"/>
          </a:xfrm>
        </p:spPr>
      </p:pic>
      <p:sp>
        <p:nvSpPr>
          <p:cNvPr id="2" name="Espace réservé de la date 1">
            <a:extLst>
              <a:ext uri="{FF2B5EF4-FFF2-40B4-BE49-F238E27FC236}">
                <a16:creationId xmlns:a16="http://schemas.microsoft.com/office/drawing/2014/main" id="{A90C467B-DE44-4F40-A3E3-F31609BE2E87}"/>
              </a:ext>
            </a:extLst>
          </p:cNvPr>
          <p:cNvSpPr>
            <a:spLocks noGrp="1"/>
          </p:cNvSpPr>
          <p:nvPr>
            <p:ph type="dt" sz="half" idx="10"/>
          </p:nvPr>
        </p:nvSpPr>
        <p:spPr/>
        <p:txBody>
          <a:bodyPr/>
          <a:lstStyle/>
          <a:p>
            <a:fld id="{8D3493B7-E50D-4024-931C-526007A893AE}" type="datetime1">
              <a:rPr lang="fr-FR" smtClean="0"/>
              <a:t>05/11/2019</a:t>
            </a:fld>
            <a:endParaRPr lang="fr-FR" dirty="0"/>
          </a:p>
        </p:txBody>
      </p:sp>
    </p:spTree>
    <p:extLst>
      <p:ext uri="{BB962C8B-B14F-4D97-AF65-F5344CB8AC3E}">
        <p14:creationId xmlns:p14="http://schemas.microsoft.com/office/powerpoint/2010/main" val="705590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DFBF-3F79-4CA2-A834-1BE6FCC8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75759" y="-450868"/>
            <a:ext cx="5306499" cy="7755653"/>
          </a:xfrm>
          <a:prstGeom prst="rect">
            <a:avLst/>
          </a:prstGeom>
        </p:spPr>
      </p:pic>
      <p:sp>
        <p:nvSpPr>
          <p:cNvPr id="26" name="Titre 25">
            <a:extLst>
              <a:ext uri="{FF2B5EF4-FFF2-40B4-BE49-F238E27FC236}">
                <a16:creationId xmlns:a16="http://schemas.microsoft.com/office/drawing/2014/main" id="{1DD073C7-CF77-4B4B-AB12-1EEFCA3FE73F}"/>
              </a:ext>
            </a:extLst>
          </p:cNvPr>
          <p:cNvSpPr>
            <a:spLocks noGrp="1"/>
          </p:cNvSpPr>
          <p:nvPr>
            <p:ph type="title"/>
          </p:nvPr>
        </p:nvSpPr>
        <p:spPr>
          <a:xfrm>
            <a:off x="567316" y="664232"/>
            <a:ext cx="6911068" cy="1382384"/>
          </a:xfrm>
        </p:spPr>
        <p:txBody>
          <a:bodyPr/>
          <a:lstStyle/>
          <a:p>
            <a:r>
              <a:rPr lang="fr-FR" dirty="0"/>
              <a:t>Identité</a:t>
            </a:r>
          </a:p>
        </p:txBody>
      </p:sp>
      <p:sp>
        <p:nvSpPr>
          <p:cNvPr id="28" name="Espace réservé du texte 27">
            <a:extLst>
              <a:ext uri="{FF2B5EF4-FFF2-40B4-BE49-F238E27FC236}">
                <a16:creationId xmlns:a16="http://schemas.microsoft.com/office/drawing/2014/main" id="{2853C916-26C5-4CBC-A340-C9F01FD293D9}"/>
              </a:ext>
            </a:extLst>
          </p:cNvPr>
          <p:cNvSpPr>
            <a:spLocks noGrp="1"/>
          </p:cNvSpPr>
          <p:nvPr>
            <p:ph type="body" sz="quarter" idx="16"/>
          </p:nvPr>
        </p:nvSpPr>
        <p:spPr>
          <a:xfrm>
            <a:off x="1112524" y="3430131"/>
            <a:ext cx="2014123" cy="715049"/>
          </a:xfrm>
        </p:spPr>
        <p:txBody>
          <a:bodyPr/>
          <a:lstStyle/>
          <a:p>
            <a:pPr algn="ctr"/>
            <a:r>
              <a:rPr lang="fr-FR" sz="1600" b="1" dirty="0">
                <a:latin typeface="Roboto" pitchFamily="2" charset="0"/>
                <a:ea typeface="Roboto" pitchFamily="2" charset="0"/>
              </a:rPr>
              <a:t>Editeur</a:t>
            </a:r>
            <a:r>
              <a:rPr lang="fr-FR" sz="1200" b="1" dirty="0">
                <a:latin typeface="Roboto" pitchFamily="2" charset="0"/>
                <a:ea typeface="Roboto" pitchFamily="2" charset="0"/>
              </a:rPr>
              <a:t> </a:t>
            </a:r>
            <a:br>
              <a:rPr lang="fr-FR" sz="1200" dirty="0">
                <a:latin typeface="Roboto" pitchFamily="2" charset="0"/>
                <a:ea typeface="Roboto" pitchFamily="2" charset="0"/>
              </a:rPr>
            </a:br>
            <a:r>
              <a:rPr lang="fr-FR" sz="1200" dirty="0">
                <a:latin typeface="Roboto" pitchFamily="2" charset="0"/>
                <a:ea typeface="Roboto" pitchFamily="2" charset="0"/>
              </a:rPr>
              <a:t>Plateforme Cloud et apps </a:t>
            </a:r>
            <a:br>
              <a:rPr lang="fr-FR" sz="1200" dirty="0">
                <a:latin typeface="Roboto" pitchFamily="2" charset="0"/>
                <a:ea typeface="Roboto" pitchFamily="2" charset="0"/>
              </a:rPr>
            </a:br>
            <a:r>
              <a:rPr lang="fr-FR" sz="1200" dirty="0">
                <a:latin typeface="Roboto" pitchFamily="2" charset="0"/>
                <a:ea typeface="Roboto" pitchFamily="2" charset="0"/>
              </a:rPr>
              <a:t>pour les process agricoles </a:t>
            </a:r>
            <a:br>
              <a:rPr lang="fr-FR" sz="1200" dirty="0">
                <a:latin typeface="Roboto" pitchFamily="2" charset="0"/>
                <a:ea typeface="Roboto" pitchFamily="2" charset="0"/>
              </a:rPr>
            </a:br>
            <a:r>
              <a:rPr lang="fr-FR" sz="1200" dirty="0">
                <a:latin typeface="Roboto" pitchFamily="2" charset="0"/>
                <a:ea typeface="Roboto" pitchFamily="2" charset="0"/>
              </a:rPr>
              <a:t>&amp; agro-industriels</a:t>
            </a:r>
            <a:br>
              <a:rPr lang="fr-FR" sz="1200" dirty="0">
                <a:latin typeface="Roboto" pitchFamily="2" charset="0"/>
                <a:ea typeface="Roboto" pitchFamily="2" charset="0"/>
              </a:rPr>
            </a:br>
            <a:br>
              <a:rPr lang="fr-FR" sz="1200" dirty="0">
                <a:latin typeface="Roboto" pitchFamily="2" charset="0"/>
                <a:ea typeface="Roboto" pitchFamily="2" charset="0"/>
              </a:rPr>
            </a:br>
            <a:endParaRPr lang="fr-FR" sz="1200" dirty="0">
              <a:latin typeface="Roboto" pitchFamily="2" charset="0"/>
              <a:ea typeface="Roboto" pitchFamily="2" charset="0"/>
            </a:endParaRPr>
          </a:p>
        </p:txBody>
      </p:sp>
      <p:pic>
        <p:nvPicPr>
          <p:cNvPr id="86" name="Image 85">
            <a:extLst>
              <a:ext uri="{FF2B5EF4-FFF2-40B4-BE49-F238E27FC236}">
                <a16:creationId xmlns:a16="http://schemas.microsoft.com/office/drawing/2014/main" id="{919BBAFF-B739-4246-AE17-2D5ADC9A4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0674" y="2505213"/>
            <a:ext cx="905648" cy="905648"/>
          </a:xfrm>
          <a:prstGeom prst="rect">
            <a:avLst/>
          </a:prstGeom>
        </p:spPr>
      </p:pic>
      <p:pic>
        <p:nvPicPr>
          <p:cNvPr id="87" name="Espace réservé pour une image  50">
            <a:extLst>
              <a:ext uri="{FF2B5EF4-FFF2-40B4-BE49-F238E27FC236}">
                <a16:creationId xmlns:a16="http://schemas.microsoft.com/office/drawing/2014/main" id="{B78E56BE-622B-4B36-B5E2-D70D0A48B8D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24097" y="2505212"/>
            <a:ext cx="783453" cy="783453"/>
          </a:xfrm>
          <a:prstGeom prst="rect">
            <a:avLst/>
          </a:prstGeom>
        </p:spPr>
      </p:pic>
      <p:sp>
        <p:nvSpPr>
          <p:cNvPr id="88" name="Espace réservé du texte 27">
            <a:extLst>
              <a:ext uri="{FF2B5EF4-FFF2-40B4-BE49-F238E27FC236}">
                <a16:creationId xmlns:a16="http://schemas.microsoft.com/office/drawing/2014/main" id="{E4282503-1BB4-4570-8EC5-A68FBBD946C4}"/>
              </a:ext>
            </a:extLst>
          </p:cNvPr>
          <p:cNvSpPr txBox="1">
            <a:spLocks/>
          </p:cNvSpPr>
          <p:nvPr/>
        </p:nvSpPr>
        <p:spPr>
          <a:xfrm>
            <a:off x="3834161" y="3406162"/>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12,6 M € </a:t>
            </a:r>
            <a:br>
              <a:rPr lang="fr-FR" sz="1200" b="1" dirty="0">
                <a:latin typeface="Roboto" pitchFamily="2" charset="0"/>
                <a:ea typeface="Roboto" pitchFamily="2" charset="0"/>
              </a:rPr>
            </a:br>
            <a:r>
              <a:rPr lang="fr-FR" sz="1200" dirty="0">
                <a:latin typeface="Roboto" pitchFamily="2" charset="0"/>
                <a:ea typeface="Roboto" pitchFamily="2" charset="0"/>
              </a:rPr>
              <a:t>chiffre d’affaires</a:t>
            </a:r>
          </a:p>
        </p:txBody>
      </p:sp>
      <p:pic>
        <p:nvPicPr>
          <p:cNvPr id="89" name="Espace réservé pour une image  52">
            <a:extLst>
              <a:ext uri="{FF2B5EF4-FFF2-40B4-BE49-F238E27FC236}">
                <a16:creationId xmlns:a16="http://schemas.microsoft.com/office/drawing/2014/main" id="{4A2F9169-3FA1-4194-BAAB-B6FDA75C1BDC}"/>
              </a:ext>
            </a:extLst>
          </p:cNvPr>
          <p:cNvPicPr>
            <a:picLocks noChangeAspect="1"/>
          </p:cNvPicPr>
          <p:nvPr/>
        </p:nvPicPr>
        <p:blipFill>
          <a:blip r:embed="rId5" cstate="screen">
            <a:extLst>
              <a:ext uri="{28A0092B-C50C-407E-A947-70E740481C1C}">
                <a14:useLocalDpi xmlns:a14="http://schemas.microsoft.com/office/drawing/2010/main"/>
              </a:ext>
            </a:extLst>
          </a:blip>
          <a:srcRect l="53" r="53"/>
          <a:stretch>
            <a:fillRect/>
          </a:stretch>
        </p:blipFill>
        <p:spPr>
          <a:xfrm>
            <a:off x="6948907" y="2566099"/>
            <a:ext cx="788742" cy="788742"/>
          </a:xfrm>
          <a:prstGeom prst="rect">
            <a:avLst/>
          </a:prstGeom>
        </p:spPr>
      </p:pic>
      <p:sp>
        <p:nvSpPr>
          <p:cNvPr id="90" name="Espace réservé du texte 27">
            <a:extLst>
              <a:ext uri="{FF2B5EF4-FFF2-40B4-BE49-F238E27FC236}">
                <a16:creationId xmlns:a16="http://schemas.microsoft.com/office/drawing/2014/main" id="{80F2B65D-7265-4A48-A360-5A1038E9E767}"/>
              </a:ext>
            </a:extLst>
          </p:cNvPr>
          <p:cNvSpPr txBox="1">
            <a:spLocks/>
          </p:cNvSpPr>
          <p:nvPr/>
        </p:nvSpPr>
        <p:spPr>
          <a:xfrm>
            <a:off x="6465165" y="3408203"/>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170 </a:t>
            </a:r>
            <a:br>
              <a:rPr lang="fr-FR" sz="1050" dirty="0">
                <a:latin typeface="Roboto" pitchFamily="2" charset="0"/>
                <a:ea typeface="Roboto" pitchFamily="2" charset="0"/>
              </a:rPr>
            </a:br>
            <a:r>
              <a:rPr lang="fr-FR" sz="1200" dirty="0">
                <a:latin typeface="Roboto" pitchFamily="2" charset="0"/>
                <a:ea typeface="Roboto" pitchFamily="2" charset="0"/>
              </a:rPr>
              <a:t>collaborateurs</a:t>
            </a:r>
            <a:endParaRPr lang="fr-FR" sz="1100" dirty="0">
              <a:latin typeface="Roboto" pitchFamily="2" charset="0"/>
              <a:ea typeface="Roboto" pitchFamily="2" charset="0"/>
            </a:endParaRPr>
          </a:p>
        </p:txBody>
      </p:sp>
      <p:sp>
        <p:nvSpPr>
          <p:cNvPr id="93" name="Espace réservé du texte 27">
            <a:extLst>
              <a:ext uri="{FF2B5EF4-FFF2-40B4-BE49-F238E27FC236}">
                <a16:creationId xmlns:a16="http://schemas.microsoft.com/office/drawing/2014/main" id="{1BB70504-A20F-4DC7-95CD-5D753FD87357}"/>
              </a:ext>
            </a:extLst>
          </p:cNvPr>
          <p:cNvSpPr txBox="1">
            <a:spLocks/>
          </p:cNvSpPr>
          <p:nvPr/>
        </p:nvSpPr>
        <p:spPr>
          <a:xfrm>
            <a:off x="9140660" y="3431041"/>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5 agences</a:t>
            </a:r>
            <a:br>
              <a:rPr lang="fr-FR" sz="1200" dirty="0">
                <a:latin typeface="Roboto" pitchFamily="2" charset="0"/>
                <a:ea typeface="Roboto" pitchFamily="2" charset="0"/>
              </a:rPr>
            </a:br>
            <a:r>
              <a:rPr lang="fr-FR" sz="1200" dirty="0">
                <a:latin typeface="Roboto" pitchFamily="2" charset="0"/>
                <a:ea typeface="Roboto" pitchFamily="2" charset="0"/>
              </a:rPr>
              <a:t>France &amp; Belgique</a:t>
            </a:r>
          </a:p>
        </p:txBody>
      </p:sp>
      <p:sp>
        <p:nvSpPr>
          <p:cNvPr id="55" name="Espace réservé du texte 27">
            <a:extLst>
              <a:ext uri="{FF2B5EF4-FFF2-40B4-BE49-F238E27FC236}">
                <a16:creationId xmlns:a16="http://schemas.microsoft.com/office/drawing/2014/main" id="{9F861852-9FC4-483D-9D93-00B9340F6E29}"/>
              </a:ext>
            </a:extLst>
          </p:cNvPr>
          <p:cNvSpPr txBox="1">
            <a:spLocks/>
          </p:cNvSpPr>
          <p:nvPr/>
        </p:nvSpPr>
        <p:spPr>
          <a:xfrm>
            <a:off x="6476320" y="5464382"/>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400 clients </a:t>
            </a:r>
            <a:br>
              <a:rPr lang="fr-FR" sz="1100" dirty="0">
                <a:latin typeface="Roboto" pitchFamily="2" charset="0"/>
                <a:ea typeface="Roboto" pitchFamily="2" charset="0"/>
              </a:rPr>
            </a:br>
            <a:r>
              <a:rPr lang="fr-FR" sz="1200" dirty="0">
                <a:latin typeface="Roboto" pitchFamily="2" charset="0"/>
                <a:ea typeface="Roboto" pitchFamily="2" charset="0"/>
              </a:rPr>
              <a:t>organisations agricoles </a:t>
            </a:r>
            <a:endParaRPr lang="fr-FR" sz="1100" dirty="0">
              <a:latin typeface="Roboto" pitchFamily="2" charset="0"/>
              <a:ea typeface="Roboto" pitchFamily="2" charset="0"/>
            </a:endParaRPr>
          </a:p>
        </p:txBody>
      </p:sp>
      <p:pic>
        <p:nvPicPr>
          <p:cNvPr id="56" name="Image 55">
            <a:extLst>
              <a:ext uri="{FF2B5EF4-FFF2-40B4-BE49-F238E27FC236}">
                <a16:creationId xmlns:a16="http://schemas.microsoft.com/office/drawing/2014/main" id="{42C37D27-135D-420E-8B13-F76D863411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7912" y="2505213"/>
            <a:ext cx="726440" cy="726440"/>
          </a:xfrm>
          <a:prstGeom prst="rect">
            <a:avLst/>
          </a:prstGeom>
        </p:spPr>
      </p:pic>
      <p:sp>
        <p:nvSpPr>
          <p:cNvPr id="57" name="Espace réservé du texte 27">
            <a:extLst>
              <a:ext uri="{FF2B5EF4-FFF2-40B4-BE49-F238E27FC236}">
                <a16:creationId xmlns:a16="http://schemas.microsoft.com/office/drawing/2014/main" id="{B058F012-5FD3-482D-ABA1-2D3D54011707}"/>
              </a:ext>
            </a:extLst>
          </p:cNvPr>
          <p:cNvSpPr txBox="1">
            <a:spLocks/>
          </p:cNvSpPr>
          <p:nvPr/>
        </p:nvSpPr>
        <p:spPr>
          <a:xfrm>
            <a:off x="9048736" y="5444782"/>
            <a:ext cx="2099439"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30 000 utilisateurs </a:t>
            </a:r>
            <a:br>
              <a:rPr lang="fr-FR" sz="1100" dirty="0">
                <a:latin typeface="Roboto" pitchFamily="2" charset="0"/>
                <a:ea typeface="Roboto" pitchFamily="2" charset="0"/>
              </a:rPr>
            </a:br>
            <a:r>
              <a:rPr lang="fr-FR" sz="1200" dirty="0">
                <a:latin typeface="Roboto" pitchFamily="2" charset="0"/>
                <a:ea typeface="Roboto" pitchFamily="2" charset="0"/>
              </a:rPr>
              <a:t>exploitants &amp; conseillers</a:t>
            </a:r>
            <a:endParaRPr lang="fr-FR" sz="1100" dirty="0">
              <a:latin typeface="Roboto" pitchFamily="2" charset="0"/>
              <a:ea typeface="Roboto" pitchFamily="2" charset="0"/>
            </a:endParaRPr>
          </a:p>
        </p:txBody>
      </p:sp>
      <p:sp>
        <p:nvSpPr>
          <p:cNvPr id="58" name="Espace réservé du texte 27">
            <a:extLst>
              <a:ext uri="{FF2B5EF4-FFF2-40B4-BE49-F238E27FC236}">
                <a16:creationId xmlns:a16="http://schemas.microsoft.com/office/drawing/2014/main" id="{3460130A-7F56-4EAC-9A94-84AF852E293D}"/>
              </a:ext>
            </a:extLst>
          </p:cNvPr>
          <p:cNvSpPr txBox="1">
            <a:spLocks/>
          </p:cNvSpPr>
          <p:nvPr/>
        </p:nvSpPr>
        <p:spPr>
          <a:xfrm>
            <a:off x="3754158" y="5403384"/>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b="1" dirty="0">
                <a:latin typeface="Roboto" pitchFamily="2" charset="0"/>
                <a:ea typeface="Roboto" pitchFamily="2" charset="0"/>
              </a:rPr>
              <a:t>10 M ha</a:t>
            </a:r>
            <a:br>
              <a:rPr lang="fr-FR" sz="1100" dirty="0">
                <a:latin typeface="Roboto" pitchFamily="2" charset="0"/>
                <a:ea typeface="Roboto" pitchFamily="2" charset="0"/>
              </a:rPr>
            </a:br>
            <a:r>
              <a:rPr lang="fr-FR" sz="1200" dirty="0">
                <a:latin typeface="Roboto" pitchFamily="2" charset="0"/>
                <a:ea typeface="Roboto" pitchFamily="2" charset="0"/>
              </a:rPr>
              <a:t>gérées via nos plateformes</a:t>
            </a:r>
            <a:endParaRPr lang="fr-FR" sz="1100" dirty="0">
              <a:latin typeface="Roboto" pitchFamily="2" charset="0"/>
              <a:ea typeface="Roboto" pitchFamily="2" charset="0"/>
            </a:endParaRPr>
          </a:p>
        </p:txBody>
      </p:sp>
      <p:pic>
        <p:nvPicPr>
          <p:cNvPr id="5" name="Image 4">
            <a:extLst>
              <a:ext uri="{FF2B5EF4-FFF2-40B4-BE49-F238E27FC236}">
                <a16:creationId xmlns:a16="http://schemas.microsoft.com/office/drawing/2014/main" id="{FDA61CFD-E8F9-4806-8CBD-E1753EA4B6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1209" y="4593865"/>
            <a:ext cx="788742" cy="788742"/>
          </a:xfrm>
          <a:prstGeom prst="rect">
            <a:avLst/>
          </a:prstGeom>
        </p:spPr>
      </p:pic>
      <p:pic>
        <p:nvPicPr>
          <p:cNvPr id="7" name="Image 6">
            <a:extLst>
              <a:ext uri="{FF2B5EF4-FFF2-40B4-BE49-F238E27FC236}">
                <a16:creationId xmlns:a16="http://schemas.microsoft.com/office/drawing/2014/main" id="{999F9553-70D8-40F4-958D-1332DBC654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61539" y="4518618"/>
            <a:ext cx="788529" cy="788529"/>
          </a:xfrm>
          <a:prstGeom prst="rect">
            <a:avLst/>
          </a:prstGeom>
        </p:spPr>
      </p:pic>
      <p:pic>
        <p:nvPicPr>
          <p:cNvPr id="11" name="Image 10">
            <a:extLst>
              <a:ext uri="{FF2B5EF4-FFF2-40B4-BE49-F238E27FC236}">
                <a16:creationId xmlns:a16="http://schemas.microsoft.com/office/drawing/2014/main" id="{CBE14482-44ED-4FF9-8DFE-C618C71885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34264" y="4486963"/>
            <a:ext cx="832300" cy="832300"/>
          </a:xfrm>
          <a:prstGeom prst="rect">
            <a:avLst/>
          </a:prstGeom>
        </p:spPr>
      </p:pic>
      <p:sp>
        <p:nvSpPr>
          <p:cNvPr id="59" name="Espace réservé du texte 27">
            <a:extLst>
              <a:ext uri="{FF2B5EF4-FFF2-40B4-BE49-F238E27FC236}">
                <a16:creationId xmlns:a16="http://schemas.microsoft.com/office/drawing/2014/main" id="{71D33053-B9A2-450B-A247-1ABFA7C9BD57}"/>
              </a:ext>
            </a:extLst>
          </p:cNvPr>
          <p:cNvSpPr txBox="1">
            <a:spLocks/>
          </p:cNvSpPr>
          <p:nvPr/>
        </p:nvSpPr>
        <p:spPr>
          <a:xfrm>
            <a:off x="1232819" y="5327184"/>
            <a:ext cx="1734306"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200" dirty="0">
                <a:latin typeface="Roboto" pitchFamily="2" charset="0"/>
                <a:ea typeface="Roboto" pitchFamily="2" charset="0"/>
              </a:rPr>
              <a:t>Gamme logicielle </a:t>
            </a:r>
            <a:br>
              <a:rPr lang="fr-FR" sz="1200" dirty="0">
                <a:latin typeface="Roboto" pitchFamily="2" charset="0"/>
                <a:ea typeface="Roboto" pitchFamily="2" charset="0"/>
              </a:rPr>
            </a:br>
            <a:r>
              <a:rPr lang="fr-FR" sz="1600" b="1" dirty="0">
                <a:latin typeface="Roboto" pitchFamily="2" charset="0"/>
                <a:ea typeface="Roboto" pitchFamily="2" charset="0"/>
              </a:rPr>
              <a:t>multi filière</a:t>
            </a:r>
            <a:endParaRPr lang="fr-FR" sz="1200" dirty="0">
              <a:latin typeface="Roboto" pitchFamily="2" charset="0"/>
              <a:ea typeface="Roboto" pitchFamily="2" charset="0"/>
            </a:endParaRPr>
          </a:p>
        </p:txBody>
      </p:sp>
      <p:pic>
        <p:nvPicPr>
          <p:cNvPr id="60" name="Image 59">
            <a:extLst>
              <a:ext uri="{FF2B5EF4-FFF2-40B4-BE49-F238E27FC236}">
                <a16:creationId xmlns:a16="http://schemas.microsoft.com/office/drawing/2014/main" id="{EBA25026-CEC5-4E44-8538-A28E143B35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99476" y="4571965"/>
            <a:ext cx="704335" cy="704335"/>
          </a:xfrm>
          <a:prstGeom prst="rect">
            <a:avLst/>
          </a:prstGeom>
        </p:spPr>
      </p:pic>
      <p:pic>
        <p:nvPicPr>
          <p:cNvPr id="13" name="Image 12">
            <a:extLst>
              <a:ext uri="{FF2B5EF4-FFF2-40B4-BE49-F238E27FC236}">
                <a16:creationId xmlns:a16="http://schemas.microsoft.com/office/drawing/2014/main" id="{124C542F-2662-43FC-8DAC-17F5F5462DA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3320"/>
          <a:stretch/>
        </p:blipFill>
        <p:spPr>
          <a:xfrm>
            <a:off x="2302182" y="4592865"/>
            <a:ext cx="311123" cy="548918"/>
          </a:xfrm>
          <a:prstGeom prst="rect">
            <a:avLst/>
          </a:prstGeom>
        </p:spPr>
      </p:pic>
      <p:sp>
        <p:nvSpPr>
          <p:cNvPr id="2" name="Espace réservé de la date 1">
            <a:extLst>
              <a:ext uri="{FF2B5EF4-FFF2-40B4-BE49-F238E27FC236}">
                <a16:creationId xmlns:a16="http://schemas.microsoft.com/office/drawing/2014/main" id="{29B15B4B-9E0A-4849-9C39-97AF8495E3D2}"/>
              </a:ext>
            </a:extLst>
          </p:cNvPr>
          <p:cNvSpPr>
            <a:spLocks noGrp="1"/>
          </p:cNvSpPr>
          <p:nvPr>
            <p:ph type="dt" sz="half" idx="10"/>
          </p:nvPr>
        </p:nvSpPr>
        <p:spPr/>
        <p:txBody>
          <a:bodyPr/>
          <a:lstStyle/>
          <a:p>
            <a:fld id="{FB0326E6-46C4-4DA9-8131-E158659079B0}" type="datetime1">
              <a:rPr lang="fr-FR" smtClean="0"/>
              <a:t>05/11/2019</a:t>
            </a:fld>
            <a:endParaRPr lang="fr-FR" dirty="0"/>
          </a:p>
        </p:txBody>
      </p:sp>
    </p:spTree>
    <p:extLst>
      <p:ext uri="{BB962C8B-B14F-4D97-AF65-F5344CB8AC3E}">
        <p14:creationId xmlns:p14="http://schemas.microsoft.com/office/powerpoint/2010/main" val="262846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orme libre 16">
            <a:extLst>
              <a:ext uri="{FF2B5EF4-FFF2-40B4-BE49-F238E27FC236}">
                <a16:creationId xmlns:a16="http://schemas.microsoft.com/office/drawing/2014/main" id="{1DF10CD7-9AA0-4D63-8CAA-D266C8B2FD4A}"/>
              </a:ext>
            </a:extLst>
          </p:cNvPr>
          <p:cNvSpPr/>
          <p:nvPr/>
        </p:nvSpPr>
        <p:spPr>
          <a:xfrm>
            <a:off x="8351935" y="2812881"/>
            <a:ext cx="3407162" cy="1409926"/>
          </a:xfrm>
          <a:prstGeom prst="round2SameRect">
            <a:avLst/>
          </a:pr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99" name="Espace réservé du texte 27">
            <a:extLst>
              <a:ext uri="{FF2B5EF4-FFF2-40B4-BE49-F238E27FC236}">
                <a16:creationId xmlns:a16="http://schemas.microsoft.com/office/drawing/2014/main" id="{9A832AE8-A12B-4377-B843-2E59D405EB40}"/>
              </a:ext>
            </a:extLst>
          </p:cNvPr>
          <p:cNvSpPr txBox="1">
            <a:spLocks/>
          </p:cNvSpPr>
          <p:nvPr/>
        </p:nvSpPr>
        <p:spPr>
          <a:xfrm>
            <a:off x="7859680" y="4482657"/>
            <a:ext cx="2505571"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dirty="0">
                <a:latin typeface="+mj-lt"/>
                <a:ea typeface="Roboto" pitchFamily="2" charset="0"/>
              </a:rPr>
              <a:t>AGRO-INDUSTRIELS</a:t>
            </a:r>
          </a:p>
        </p:txBody>
      </p:sp>
      <p:sp>
        <p:nvSpPr>
          <p:cNvPr id="100" name="Forme libre 16">
            <a:extLst>
              <a:ext uri="{FF2B5EF4-FFF2-40B4-BE49-F238E27FC236}">
                <a16:creationId xmlns:a16="http://schemas.microsoft.com/office/drawing/2014/main" id="{48089805-F5FA-4EDC-97C4-B509F5673870}"/>
              </a:ext>
            </a:extLst>
          </p:cNvPr>
          <p:cNvSpPr/>
          <p:nvPr/>
        </p:nvSpPr>
        <p:spPr>
          <a:xfrm flipV="1">
            <a:off x="8351934" y="4757118"/>
            <a:ext cx="3407162" cy="1409927"/>
          </a:xfrm>
          <a:prstGeom prst="round2SameRect">
            <a:avLst/>
          </a:pr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6" name="Forme libre 16">
            <a:extLst>
              <a:ext uri="{FF2B5EF4-FFF2-40B4-BE49-F238E27FC236}">
                <a16:creationId xmlns:a16="http://schemas.microsoft.com/office/drawing/2014/main" id="{514E99C9-69A1-4AF6-B0E9-EF0129C54FF4}"/>
              </a:ext>
            </a:extLst>
          </p:cNvPr>
          <p:cNvSpPr/>
          <p:nvPr/>
        </p:nvSpPr>
        <p:spPr>
          <a:xfrm>
            <a:off x="432903" y="2820423"/>
            <a:ext cx="4643948" cy="3298530"/>
          </a:xfrm>
          <a:prstGeom prst="round2SameRect">
            <a:avLst/>
          </a:pr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 name="Espace réservé de la date 1">
            <a:extLst>
              <a:ext uri="{FF2B5EF4-FFF2-40B4-BE49-F238E27FC236}">
                <a16:creationId xmlns:a16="http://schemas.microsoft.com/office/drawing/2014/main" id="{829FD70B-E56A-4009-AC7F-612735A96DD6}"/>
              </a:ext>
            </a:extLst>
          </p:cNvPr>
          <p:cNvSpPr>
            <a:spLocks noGrp="1"/>
          </p:cNvSpPr>
          <p:nvPr>
            <p:ph type="dt" sz="half" idx="10"/>
          </p:nvPr>
        </p:nvSpPr>
        <p:spPr/>
        <p:txBody>
          <a:bodyPr/>
          <a:lstStyle/>
          <a:p>
            <a:fld id="{B4952444-F314-4734-ADFA-C00F3B021B0C}" type="datetime1">
              <a:rPr lang="fr-FR" smtClean="0"/>
              <a:t>05/11/2019</a:t>
            </a:fld>
            <a:endParaRPr lang="fr-FR" dirty="0"/>
          </a:p>
        </p:txBody>
      </p:sp>
      <p:sp>
        <p:nvSpPr>
          <p:cNvPr id="24" name="Titre 23">
            <a:extLst>
              <a:ext uri="{FF2B5EF4-FFF2-40B4-BE49-F238E27FC236}">
                <a16:creationId xmlns:a16="http://schemas.microsoft.com/office/drawing/2014/main" id="{790733C6-0414-4E7F-9869-1890C17E2522}"/>
              </a:ext>
            </a:extLst>
          </p:cNvPr>
          <p:cNvSpPr>
            <a:spLocks noGrp="1"/>
          </p:cNvSpPr>
          <p:nvPr>
            <p:ph type="title"/>
          </p:nvPr>
        </p:nvSpPr>
        <p:spPr>
          <a:xfrm>
            <a:off x="528347" y="1475"/>
            <a:ext cx="5528684" cy="1382384"/>
          </a:xfrm>
        </p:spPr>
        <p:txBody>
          <a:bodyPr/>
          <a:lstStyle/>
          <a:p>
            <a:r>
              <a:rPr lang="fr-FR" dirty="0"/>
              <a:t>Clients</a:t>
            </a:r>
          </a:p>
        </p:txBody>
      </p:sp>
      <p:sp>
        <p:nvSpPr>
          <p:cNvPr id="5" name="Espace réservé du texte 26">
            <a:extLst>
              <a:ext uri="{FF2B5EF4-FFF2-40B4-BE49-F238E27FC236}">
                <a16:creationId xmlns:a16="http://schemas.microsoft.com/office/drawing/2014/main" id="{9CEFA328-A1D8-417C-81F6-545B4D7CCEA9}"/>
              </a:ext>
            </a:extLst>
          </p:cNvPr>
          <p:cNvSpPr>
            <a:spLocks noGrp="1"/>
          </p:cNvSpPr>
          <p:nvPr>
            <p:ph type="body" sz="quarter" idx="15"/>
          </p:nvPr>
        </p:nvSpPr>
        <p:spPr>
          <a:xfrm>
            <a:off x="528347" y="1563201"/>
            <a:ext cx="7727628" cy="691192"/>
          </a:xfrm>
        </p:spPr>
        <p:txBody>
          <a:bodyPr>
            <a:normAutofit/>
          </a:bodyPr>
          <a:lstStyle/>
          <a:p>
            <a:r>
              <a:rPr lang="fr-FR" sz="3200" b="1" dirty="0">
                <a:solidFill>
                  <a:srgbClr val="FF671F"/>
                </a:solidFill>
              </a:rPr>
              <a:t>+ de 400</a:t>
            </a:r>
            <a:r>
              <a:rPr lang="fr-FR" sz="3200" dirty="0">
                <a:solidFill>
                  <a:srgbClr val="FF671F"/>
                </a:solidFill>
              </a:rPr>
              <a:t> </a:t>
            </a:r>
            <a:r>
              <a:rPr lang="fr-FR" sz="2000" dirty="0">
                <a:solidFill>
                  <a:srgbClr val="FF671F"/>
                </a:solidFill>
                <a:latin typeface="Roboto" pitchFamily="2" charset="0"/>
                <a:ea typeface="Roboto" pitchFamily="2" charset="0"/>
              </a:rPr>
              <a:t>organisations agricoles en France et à l’international</a:t>
            </a:r>
            <a:endParaRPr lang="fr-FR" sz="1800" dirty="0">
              <a:solidFill>
                <a:srgbClr val="FF671F"/>
              </a:solidFill>
              <a:latin typeface="Roboto" pitchFamily="2" charset="0"/>
              <a:ea typeface="Roboto" pitchFamily="2" charset="0"/>
            </a:endParaRPr>
          </a:p>
        </p:txBody>
      </p:sp>
      <p:sp>
        <p:nvSpPr>
          <p:cNvPr id="9" name="Espace réservé du texte 27">
            <a:extLst>
              <a:ext uri="{FF2B5EF4-FFF2-40B4-BE49-F238E27FC236}">
                <a16:creationId xmlns:a16="http://schemas.microsoft.com/office/drawing/2014/main" id="{B43C94FB-64FA-486C-A58E-5D3F0490CD31}"/>
              </a:ext>
            </a:extLst>
          </p:cNvPr>
          <p:cNvSpPr txBox="1">
            <a:spLocks/>
          </p:cNvSpPr>
          <p:nvPr/>
        </p:nvSpPr>
        <p:spPr>
          <a:xfrm>
            <a:off x="-476481" y="2462958"/>
            <a:ext cx="3985405"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dirty="0">
                <a:latin typeface="+mj-lt"/>
                <a:ea typeface="Roboto" pitchFamily="2" charset="0"/>
              </a:rPr>
              <a:t>COOPÉRATIVES / NÉGOCES</a:t>
            </a:r>
          </a:p>
        </p:txBody>
      </p:sp>
      <p:sp>
        <p:nvSpPr>
          <p:cNvPr id="11" name="Espace réservé du texte 27">
            <a:extLst>
              <a:ext uri="{FF2B5EF4-FFF2-40B4-BE49-F238E27FC236}">
                <a16:creationId xmlns:a16="http://schemas.microsoft.com/office/drawing/2014/main" id="{523ED44D-3860-4ECE-AB4F-A19CBF30F53D}"/>
              </a:ext>
            </a:extLst>
          </p:cNvPr>
          <p:cNvSpPr txBox="1">
            <a:spLocks/>
          </p:cNvSpPr>
          <p:nvPr/>
        </p:nvSpPr>
        <p:spPr>
          <a:xfrm>
            <a:off x="4906506" y="2472000"/>
            <a:ext cx="2505571"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dirty="0">
                <a:latin typeface="+mj-lt"/>
                <a:ea typeface="Roboto" pitchFamily="2" charset="0"/>
              </a:rPr>
              <a:t>CENTRES DE GESTION</a:t>
            </a:r>
          </a:p>
        </p:txBody>
      </p:sp>
      <p:sp>
        <p:nvSpPr>
          <p:cNvPr id="28" name="Forme libre 16">
            <a:extLst>
              <a:ext uri="{FF2B5EF4-FFF2-40B4-BE49-F238E27FC236}">
                <a16:creationId xmlns:a16="http://schemas.microsoft.com/office/drawing/2014/main" id="{16B9EEF8-76EC-4FBD-9A47-CA68E3078494}"/>
              </a:ext>
            </a:extLst>
          </p:cNvPr>
          <p:cNvSpPr/>
          <p:nvPr/>
        </p:nvSpPr>
        <p:spPr>
          <a:xfrm>
            <a:off x="5313557" y="2812881"/>
            <a:ext cx="2810004" cy="1409926"/>
          </a:xfrm>
          <a:prstGeom prst="round2SameRect">
            <a:avLst/>
          </a:pr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32" name="Picture 2" descr="RÃ©sultat de recherche d'images pour &quot;CER france&quot;">
            <a:extLst>
              <a:ext uri="{FF2B5EF4-FFF2-40B4-BE49-F238E27FC236}">
                <a16:creationId xmlns:a16="http://schemas.microsoft.com/office/drawing/2014/main" id="{3052C5D6-6CD5-4D37-80AE-46B35926E7AF}"/>
              </a:ext>
            </a:extLst>
          </p:cNvPr>
          <p:cNvPicPr>
            <a:picLocks noChangeAspect="1" noChangeArrowheads="1"/>
          </p:cNvPicPr>
          <p:nvPr/>
        </p:nvPicPr>
        <p:blipFill>
          <a:blip r:embed="rId2"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2890" y="3083404"/>
            <a:ext cx="1094303" cy="2732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Ã©sultat de recherche d'images pour &quot;cogedis&quot;">
            <a:extLst>
              <a:ext uri="{FF2B5EF4-FFF2-40B4-BE49-F238E27FC236}">
                <a16:creationId xmlns:a16="http://schemas.microsoft.com/office/drawing/2014/main" id="{48319ED2-AADB-46CA-B526-807CC3017447}"/>
              </a:ext>
            </a:extLst>
          </p:cNvPr>
          <p:cNvPicPr>
            <a:picLocks noChangeAspect="1" noChangeArrowheads="1"/>
          </p:cNvPicPr>
          <p:nvPr/>
        </p:nvPicPr>
        <p:blipFill>
          <a:blip r:embed="rId3"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01461" y="3526417"/>
            <a:ext cx="972753" cy="470938"/>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 37" descr="Une image contenant clipart&#10;&#10;Description générée avec un niveau de confiance élevé">
            <a:extLst>
              <a:ext uri="{FF2B5EF4-FFF2-40B4-BE49-F238E27FC236}">
                <a16:creationId xmlns:a16="http://schemas.microsoft.com/office/drawing/2014/main" id="{C0BD6EEB-EA62-4817-83B9-BD0BC2547557}"/>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64476" y="3120583"/>
            <a:ext cx="895202" cy="295079"/>
          </a:xfrm>
          <a:prstGeom prst="rect">
            <a:avLst/>
          </a:prstGeom>
        </p:spPr>
      </p:pic>
      <p:pic>
        <p:nvPicPr>
          <p:cNvPr id="40" name="Image 39">
            <a:extLst>
              <a:ext uri="{FF2B5EF4-FFF2-40B4-BE49-F238E27FC236}">
                <a16:creationId xmlns:a16="http://schemas.microsoft.com/office/drawing/2014/main" id="{8431A22D-C7CC-4244-AB67-81E02D95FBF8}"/>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49620" y="3415388"/>
            <a:ext cx="1012479" cy="287365"/>
          </a:xfrm>
          <a:prstGeom prst="rect">
            <a:avLst/>
          </a:prstGeom>
        </p:spPr>
      </p:pic>
      <p:pic>
        <p:nvPicPr>
          <p:cNvPr id="42" name="Image 41">
            <a:extLst>
              <a:ext uri="{FF2B5EF4-FFF2-40B4-BE49-F238E27FC236}">
                <a16:creationId xmlns:a16="http://schemas.microsoft.com/office/drawing/2014/main" id="{6D873EE3-988B-4C57-BB75-DB99406D1C62}"/>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093526" y="4763377"/>
            <a:ext cx="694590" cy="478668"/>
          </a:xfrm>
          <a:prstGeom prst="rect">
            <a:avLst/>
          </a:prstGeom>
        </p:spPr>
      </p:pic>
      <p:sp>
        <p:nvSpPr>
          <p:cNvPr id="46" name="Espace réservé du texte 27">
            <a:extLst>
              <a:ext uri="{FF2B5EF4-FFF2-40B4-BE49-F238E27FC236}">
                <a16:creationId xmlns:a16="http://schemas.microsoft.com/office/drawing/2014/main" id="{F42C4E2B-FABE-480B-B7A9-B8E9B1384013}"/>
              </a:ext>
            </a:extLst>
          </p:cNvPr>
          <p:cNvSpPr txBox="1">
            <a:spLocks/>
          </p:cNvSpPr>
          <p:nvPr/>
        </p:nvSpPr>
        <p:spPr>
          <a:xfrm>
            <a:off x="7880643" y="2472000"/>
            <a:ext cx="2505571"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dirty="0">
                <a:latin typeface="+mj-lt"/>
                <a:ea typeface="Roboto" pitchFamily="2" charset="0"/>
              </a:rPr>
              <a:t>VINS &amp; SPIRITUEUX</a:t>
            </a:r>
          </a:p>
        </p:txBody>
      </p:sp>
      <p:pic>
        <p:nvPicPr>
          <p:cNvPr id="52" name="Image 51">
            <a:extLst>
              <a:ext uri="{FF2B5EF4-FFF2-40B4-BE49-F238E27FC236}">
                <a16:creationId xmlns:a16="http://schemas.microsoft.com/office/drawing/2014/main" id="{6FBC5A68-D54F-41D7-9CFD-48624497E540}"/>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740142" y="4964930"/>
            <a:ext cx="1212643" cy="415079"/>
          </a:xfrm>
          <a:prstGeom prst="rect">
            <a:avLst/>
          </a:prstGeom>
        </p:spPr>
      </p:pic>
      <p:pic>
        <p:nvPicPr>
          <p:cNvPr id="56" name="Image 55" descr="Une image contenant clipart&#10;&#10;Description générée avec un niveau de confiance très élevé">
            <a:extLst>
              <a:ext uri="{FF2B5EF4-FFF2-40B4-BE49-F238E27FC236}">
                <a16:creationId xmlns:a16="http://schemas.microsoft.com/office/drawing/2014/main" id="{C981ED69-F6AE-48EA-8388-9FC8AD6FB5B7}"/>
              </a:ext>
            </a:extLst>
          </p:cNvPr>
          <p:cNvPicPr>
            <a:picLocks noChangeAspect="1"/>
          </p:cNvPicPr>
          <p:nvPr/>
        </p:nvPicPr>
        <p:blipFill>
          <a:blip r:embed="rId8" cstate="screen">
            <a:clrChange>
              <a:clrFrom>
                <a:srgbClr val="FFFEFD"/>
              </a:clrFrom>
              <a:clrTo>
                <a:srgbClr val="FFFEFD">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486144" y="4979994"/>
            <a:ext cx="811069" cy="400015"/>
          </a:xfrm>
          <a:prstGeom prst="rect">
            <a:avLst/>
          </a:prstGeom>
        </p:spPr>
      </p:pic>
      <p:pic>
        <p:nvPicPr>
          <p:cNvPr id="61" name="Picture 4" descr="RÃ©sultat de recherche d'images pour &quot;logo pacifica&quot;">
            <a:extLst>
              <a:ext uri="{FF2B5EF4-FFF2-40B4-BE49-F238E27FC236}">
                <a16:creationId xmlns:a16="http://schemas.microsoft.com/office/drawing/2014/main" id="{774C975D-8FA4-42FF-8748-D40230E5A18D}"/>
              </a:ext>
            </a:extLst>
          </p:cNvPr>
          <p:cNvPicPr>
            <a:picLocks noChangeAspect="1" noChangeArrowheads="1"/>
          </p:cNvPicPr>
          <p:nvPr/>
        </p:nvPicPr>
        <p:blipFill>
          <a:blip r:embed="rId9" cstate="screen">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8513556" y="5543608"/>
            <a:ext cx="799028" cy="41507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Image associÃ©e">
            <a:extLst>
              <a:ext uri="{FF2B5EF4-FFF2-40B4-BE49-F238E27FC236}">
                <a16:creationId xmlns:a16="http://schemas.microsoft.com/office/drawing/2014/main" id="{5748CC73-B9D0-4571-95E1-0888952C72D7}"/>
              </a:ext>
            </a:extLst>
          </p:cNvPr>
          <p:cNvPicPr>
            <a:picLocks noChangeAspect="1" noChangeArrowheads="1"/>
          </p:cNvPicPr>
          <p:nvPr/>
        </p:nvPicPr>
        <p:blipFill>
          <a:blip r:embed="rId10" cstate="screen">
            <a:clrChange>
              <a:clrFrom>
                <a:srgbClr val="FEFEFE"/>
              </a:clrFrom>
              <a:clrTo>
                <a:srgbClr val="FEFEFE">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0618710" y="5572417"/>
            <a:ext cx="730443" cy="436962"/>
          </a:xfrm>
          <a:prstGeom prst="rect">
            <a:avLst/>
          </a:prstGeom>
          <a:noFill/>
          <a:extLst>
            <a:ext uri="{909E8E84-426E-40DD-AFC4-6F175D3DCCD1}">
              <a14:hiddenFill xmlns:a14="http://schemas.microsoft.com/office/drawing/2010/main">
                <a:solidFill>
                  <a:srgbClr val="FFFFFF"/>
                </a:solidFill>
              </a14:hiddenFill>
            </a:ext>
          </a:extLst>
        </p:spPr>
      </p:pic>
      <p:pic>
        <p:nvPicPr>
          <p:cNvPr id="67" name="Image 66">
            <a:extLst>
              <a:ext uri="{FF2B5EF4-FFF2-40B4-BE49-F238E27FC236}">
                <a16:creationId xmlns:a16="http://schemas.microsoft.com/office/drawing/2014/main" id="{C81C62BC-A538-4016-AB80-9A148263DE25}"/>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61777" y="3055239"/>
            <a:ext cx="838763" cy="498016"/>
          </a:xfrm>
          <a:prstGeom prst="rect">
            <a:avLst/>
          </a:prstGeom>
        </p:spPr>
      </p:pic>
      <p:pic>
        <p:nvPicPr>
          <p:cNvPr id="69" name="Image 68">
            <a:extLst>
              <a:ext uri="{FF2B5EF4-FFF2-40B4-BE49-F238E27FC236}">
                <a16:creationId xmlns:a16="http://schemas.microsoft.com/office/drawing/2014/main" id="{6C8F57F3-2E96-443B-98A1-8C58DA70B86A}"/>
              </a:ext>
            </a:extLst>
          </p:cNvPr>
          <p:cNvPicPr>
            <a:picLocks noChangeAspect="1"/>
          </p:cNvPicPr>
          <p:nvPr/>
        </p:nvPicPr>
        <p:blipFill>
          <a:blip r:embed="rId12"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2863" y="3083404"/>
            <a:ext cx="1013438" cy="499755"/>
          </a:xfrm>
          <a:prstGeom prst="rect">
            <a:avLst/>
          </a:prstGeom>
        </p:spPr>
      </p:pic>
      <p:pic>
        <p:nvPicPr>
          <p:cNvPr id="72" name="Image 71" descr="Une image contenant clipart&#10;&#10;Description générée avec un niveau de confiance très élevé">
            <a:extLst>
              <a:ext uri="{FF2B5EF4-FFF2-40B4-BE49-F238E27FC236}">
                <a16:creationId xmlns:a16="http://schemas.microsoft.com/office/drawing/2014/main" id="{4D7356CC-DC85-4261-8175-AD56ADCFDEE4}"/>
              </a:ext>
            </a:extLst>
          </p:cNvPr>
          <p:cNvPicPr>
            <a:picLocks noChangeAspect="1"/>
          </p:cNvPicPr>
          <p:nvPr/>
        </p:nvPicPr>
        <p:blipFill>
          <a:blip r:embed="rId13" cstate="screen">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58651" y="3705562"/>
            <a:ext cx="982347" cy="367972"/>
          </a:xfrm>
          <a:prstGeom prst="rect">
            <a:avLst/>
          </a:prstGeom>
        </p:spPr>
      </p:pic>
      <p:pic>
        <p:nvPicPr>
          <p:cNvPr id="75" name="Image 74" descr="Une image contenant clipart&#10;&#10;Description générée avec un niveau de confiance très élevé">
            <a:extLst>
              <a:ext uri="{FF2B5EF4-FFF2-40B4-BE49-F238E27FC236}">
                <a16:creationId xmlns:a16="http://schemas.microsoft.com/office/drawing/2014/main" id="{66870527-59A4-47CE-BC93-B7FF6FE3F02B}"/>
              </a:ext>
            </a:extLst>
          </p:cNvPr>
          <p:cNvPicPr>
            <a:picLocks noChangeAspect="1"/>
          </p:cNvPicPr>
          <p:nvPr/>
        </p:nvPicPr>
        <p:blipFill>
          <a:blip r:embed="rId14"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2233" y="3699138"/>
            <a:ext cx="938044" cy="272493"/>
          </a:xfrm>
          <a:prstGeom prst="rect">
            <a:avLst/>
          </a:prstGeom>
        </p:spPr>
      </p:pic>
      <p:pic>
        <p:nvPicPr>
          <p:cNvPr id="77" name="Image 76" descr="Coop Mansle.jpg">
            <a:extLst>
              <a:ext uri="{FF2B5EF4-FFF2-40B4-BE49-F238E27FC236}">
                <a16:creationId xmlns:a16="http://schemas.microsoft.com/office/drawing/2014/main" id="{E883176A-E26D-4725-9630-DC0138E04F22}"/>
              </a:ext>
            </a:extLst>
          </p:cNvPr>
          <p:cNvPicPr>
            <a:picLocks noChangeAspect="1"/>
          </p:cNvPicPr>
          <p:nvPr/>
        </p:nvPicPr>
        <p:blipFill>
          <a:blip r:embed="rId1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98574" y="4102888"/>
            <a:ext cx="839113" cy="328842"/>
          </a:xfrm>
          <a:prstGeom prst="rect">
            <a:avLst/>
          </a:prstGeom>
        </p:spPr>
      </p:pic>
      <p:pic>
        <p:nvPicPr>
          <p:cNvPr id="78" name="Image 77" descr="Advitam.png">
            <a:extLst>
              <a:ext uri="{FF2B5EF4-FFF2-40B4-BE49-F238E27FC236}">
                <a16:creationId xmlns:a16="http://schemas.microsoft.com/office/drawing/2014/main" id="{FAB334DE-FF16-40B0-9E8D-D7F6EF221BE7}"/>
              </a:ext>
            </a:extLst>
          </p:cNvPr>
          <p:cNvPicPr>
            <a:picLocks noChangeAspect="1"/>
          </p:cNvPicPr>
          <p:nvPr/>
        </p:nvPicPr>
        <p:blipFill>
          <a:blip r:embed="rId16"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85098" y="4164793"/>
            <a:ext cx="540978" cy="561264"/>
          </a:xfrm>
          <a:prstGeom prst="rect">
            <a:avLst/>
          </a:prstGeom>
        </p:spPr>
      </p:pic>
      <p:pic>
        <p:nvPicPr>
          <p:cNvPr id="79" name="Image 78" descr="Coop Mansle.jpg">
            <a:extLst>
              <a:ext uri="{FF2B5EF4-FFF2-40B4-BE49-F238E27FC236}">
                <a16:creationId xmlns:a16="http://schemas.microsoft.com/office/drawing/2014/main" id="{F0451C7A-F4B2-4AC3-A1C1-2EF8E4EBD292}"/>
              </a:ext>
            </a:extLst>
          </p:cNvPr>
          <p:cNvPicPr>
            <a:picLocks noChangeAspect="1"/>
          </p:cNvPicPr>
          <p:nvPr/>
        </p:nvPicPr>
        <p:blipFill>
          <a:blip r:embed="rId17" cstate="email">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13587" y="4874380"/>
            <a:ext cx="689309" cy="459539"/>
          </a:xfrm>
          <a:prstGeom prst="rect">
            <a:avLst/>
          </a:prstGeom>
        </p:spPr>
      </p:pic>
      <p:pic>
        <p:nvPicPr>
          <p:cNvPr id="80" name="Image 79" descr="Coop Mansle.jpg">
            <a:extLst>
              <a:ext uri="{FF2B5EF4-FFF2-40B4-BE49-F238E27FC236}">
                <a16:creationId xmlns:a16="http://schemas.microsoft.com/office/drawing/2014/main" id="{6D49D368-F850-4320-B055-B8308A678CCD}"/>
              </a:ext>
            </a:extLst>
          </p:cNvPr>
          <p:cNvPicPr>
            <a:picLocks noChangeAspect="1"/>
          </p:cNvPicPr>
          <p:nvPr/>
        </p:nvPicPr>
        <p:blipFill>
          <a:blip r:embed="rId18" cstate="screen">
            <a:clrChange>
              <a:clrFrom>
                <a:srgbClr val="FDFFFE"/>
              </a:clrFrom>
              <a:clrTo>
                <a:srgbClr val="FDFFFE">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00909" y="4946012"/>
            <a:ext cx="597787" cy="402357"/>
          </a:xfrm>
          <a:prstGeom prst="rect">
            <a:avLst/>
          </a:prstGeom>
        </p:spPr>
      </p:pic>
      <p:pic>
        <p:nvPicPr>
          <p:cNvPr id="83" name="Image 82">
            <a:extLst>
              <a:ext uri="{FF2B5EF4-FFF2-40B4-BE49-F238E27FC236}">
                <a16:creationId xmlns:a16="http://schemas.microsoft.com/office/drawing/2014/main" id="{15AD3C02-A82D-41AA-88A9-06E49F8438AD}"/>
              </a:ext>
            </a:extLst>
          </p:cNvPr>
          <p:cNvPicPr>
            <a:picLocks noChangeAspect="1"/>
          </p:cNvPicPr>
          <p:nvPr/>
        </p:nvPicPr>
        <p:blipFill>
          <a:blip r:embed="rId19"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988738" y="2960559"/>
            <a:ext cx="710378" cy="710378"/>
          </a:xfrm>
          <a:prstGeom prst="rect">
            <a:avLst/>
          </a:prstGeom>
        </p:spPr>
      </p:pic>
      <p:pic>
        <p:nvPicPr>
          <p:cNvPr id="85" name="Image 84">
            <a:extLst>
              <a:ext uri="{FF2B5EF4-FFF2-40B4-BE49-F238E27FC236}">
                <a16:creationId xmlns:a16="http://schemas.microsoft.com/office/drawing/2014/main" id="{66D10BED-A2A3-4C0A-B434-99F98A8C8FD0}"/>
              </a:ext>
            </a:extLst>
          </p:cNvPr>
          <p:cNvPicPr>
            <a:picLocks noChangeAspect="1"/>
          </p:cNvPicPr>
          <p:nvPr/>
        </p:nvPicPr>
        <p:blipFill>
          <a:blip r:embed="rId2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0799" y="5587240"/>
            <a:ext cx="877454" cy="335722"/>
          </a:xfrm>
          <a:prstGeom prst="rect">
            <a:avLst/>
          </a:prstGeom>
        </p:spPr>
      </p:pic>
      <p:pic>
        <p:nvPicPr>
          <p:cNvPr id="86" name="Picture 14" descr="Image associÃ©e">
            <a:extLst>
              <a:ext uri="{FF2B5EF4-FFF2-40B4-BE49-F238E27FC236}">
                <a16:creationId xmlns:a16="http://schemas.microsoft.com/office/drawing/2014/main" id="{4AB815AD-693D-4330-AE19-AB6C2CA57F58}"/>
              </a:ext>
            </a:extLst>
          </p:cNvPr>
          <p:cNvPicPr>
            <a:picLocks noChangeAspect="1" noChangeArrowheads="1"/>
          </p:cNvPicPr>
          <p:nvPr/>
        </p:nvPicPr>
        <p:blipFill>
          <a:blip r:embed="rId21"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72340" y="5547891"/>
            <a:ext cx="368555" cy="368555"/>
          </a:xfrm>
          <a:prstGeom prst="rect">
            <a:avLst/>
          </a:prstGeom>
          <a:noFill/>
          <a:extLst>
            <a:ext uri="{909E8E84-426E-40DD-AFC4-6F175D3DCCD1}">
              <a14:hiddenFill xmlns:a14="http://schemas.microsoft.com/office/drawing/2010/main">
                <a:solidFill>
                  <a:srgbClr val="FFFFFF"/>
                </a:solidFill>
              </a14:hiddenFill>
            </a:ext>
          </a:extLst>
        </p:spPr>
      </p:pic>
      <p:pic>
        <p:nvPicPr>
          <p:cNvPr id="88" name="Image 87">
            <a:extLst>
              <a:ext uri="{FF2B5EF4-FFF2-40B4-BE49-F238E27FC236}">
                <a16:creationId xmlns:a16="http://schemas.microsoft.com/office/drawing/2014/main" id="{C18A4B8F-3613-4284-B29B-71DB164AB587}"/>
              </a:ext>
            </a:extLst>
          </p:cNvPr>
          <p:cNvPicPr>
            <a:picLocks noChangeAspect="1"/>
          </p:cNvPicPr>
          <p:nvPr/>
        </p:nvPicPr>
        <p:blipFill>
          <a:blip r:embed="rId2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961777" y="4141993"/>
            <a:ext cx="674442" cy="639281"/>
          </a:xfrm>
          <a:prstGeom prst="rect">
            <a:avLst/>
          </a:prstGeom>
        </p:spPr>
      </p:pic>
      <p:pic>
        <p:nvPicPr>
          <p:cNvPr id="89" name="Image 88" descr="Cavap-Vanagri.jpg">
            <a:extLst>
              <a:ext uri="{FF2B5EF4-FFF2-40B4-BE49-F238E27FC236}">
                <a16:creationId xmlns:a16="http://schemas.microsoft.com/office/drawing/2014/main" id="{DDE8A30F-37DC-446D-8027-CEBC2DF1707B}"/>
              </a:ext>
            </a:extLst>
          </p:cNvPr>
          <p:cNvPicPr>
            <a:picLocks noChangeAspect="1"/>
          </p:cNvPicPr>
          <p:nvPr/>
        </p:nvPicPr>
        <p:blipFill>
          <a:blip r:embed="rId2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093526" y="5383540"/>
            <a:ext cx="674443" cy="584710"/>
          </a:xfrm>
          <a:prstGeom prst="rect">
            <a:avLst/>
          </a:prstGeom>
        </p:spPr>
      </p:pic>
      <p:sp>
        <p:nvSpPr>
          <p:cNvPr id="91" name="Espace réservé du texte 27">
            <a:extLst>
              <a:ext uri="{FF2B5EF4-FFF2-40B4-BE49-F238E27FC236}">
                <a16:creationId xmlns:a16="http://schemas.microsoft.com/office/drawing/2014/main" id="{4599DB7F-DB56-4180-9DFE-ACF955FF4F06}"/>
              </a:ext>
            </a:extLst>
          </p:cNvPr>
          <p:cNvSpPr txBox="1">
            <a:spLocks/>
          </p:cNvSpPr>
          <p:nvPr/>
        </p:nvSpPr>
        <p:spPr>
          <a:xfrm>
            <a:off x="4582248" y="4482657"/>
            <a:ext cx="2505571" cy="488224"/>
          </a:xfrm>
          <a:prstGeom prst="rect">
            <a:avLst/>
          </a:prstGeom>
        </p:spPr>
        <p:txBody>
          <a:bodyPr vert="horz" lIns="72000" tIns="0" rIns="0" bIns="0" rtlCol="0" anchor="t">
            <a:noAutofit/>
          </a:bodyPr>
          <a:lstStyle>
            <a:lvl1pPr marL="0" indent="0" algn="l" defTabSz="914400" rtl="0" eaLnBrk="1" latinLnBrk="0" hangingPunct="1">
              <a:lnSpc>
                <a:spcPts val="1350"/>
              </a:lnSpc>
              <a:spcBef>
                <a:spcPts val="1000"/>
              </a:spcBef>
              <a:buFont typeface="Arial" panose="020B0604020202020204" pitchFamily="34" charset="0"/>
              <a:buNone/>
              <a:defRPr sz="1000" kern="1200" baseline="0">
                <a:solidFill>
                  <a:schemeClr val="tx1"/>
                </a:solidFill>
                <a:latin typeface="Roboto Lt" pitchFamily="2" charset="0"/>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dirty="0">
                <a:latin typeface="+mj-lt"/>
                <a:ea typeface="Roboto" pitchFamily="2" charset="0"/>
              </a:rPr>
              <a:t>SEMENCIERS</a:t>
            </a:r>
          </a:p>
        </p:txBody>
      </p:sp>
      <p:sp>
        <p:nvSpPr>
          <p:cNvPr id="92" name="Forme libre 16">
            <a:extLst>
              <a:ext uri="{FF2B5EF4-FFF2-40B4-BE49-F238E27FC236}">
                <a16:creationId xmlns:a16="http://schemas.microsoft.com/office/drawing/2014/main" id="{5452DC3D-BE4F-4FE2-9F44-127FC1DC02A0}"/>
              </a:ext>
            </a:extLst>
          </p:cNvPr>
          <p:cNvSpPr/>
          <p:nvPr/>
        </p:nvSpPr>
        <p:spPr>
          <a:xfrm flipV="1">
            <a:off x="5312191" y="4757120"/>
            <a:ext cx="2810004" cy="1409927"/>
          </a:xfrm>
          <a:prstGeom prst="round2SameRect">
            <a:avLst/>
          </a:prstGeom>
          <a:solidFill>
            <a:srgbClr val="F3F6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93" name="Image 92">
            <a:extLst>
              <a:ext uri="{FF2B5EF4-FFF2-40B4-BE49-F238E27FC236}">
                <a16:creationId xmlns:a16="http://schemas.microsoft.com/office/drawing/2014/main" id="{6684F27B-9027-4463-B198-DC25D83E943A}"/>
              </a:ext>
            </a:extLst>
          </p:cNvPr>
          <p:cNvPicPr>
            <a:picLocks noChangeAspect="1"/>
          </p:cNvPicPr>
          <p:nvPr/>
        </p:nvPicPr>
        <p:blipFill>
          <a:blip r:embed="rId24"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32844" y="5049039"/>
            <a:ext cx="1297845" cy="297259"/>
          </a:xfrm>
          <a:prstGeom prst="rect">
            <a:avLst/>
          </a:prstGeom>
          <a:noFill/>
        </p:spPr>
      </p:pic>
      <p:pic>
        <p:nvPicPr>
          <p:cNvPr id="94" name="Picture 7">
            <a:extLst>
              <a:ext uri="{FF2B5EF4-FFF2-40B4-BE49-F238E27FC236}">
                <a16:creationId xmlns:a16="http://schemas.microsoft.com/office/drawing/2014/main" id="{92FD906A-3D43-48A0-9505-A737984619E1}"/>
              </a:ext>
            </a:extLst>
          </p:cNvPr>
          <p:cNvPicPr>
            <a:picLocks noChangeAspect="1" noChangeArrowheads="1"/>
          </p:cNvPicPr>
          <p:nvPr/>
        </p:nvPicPr>
        <p:blipFill>
          <a:blip r:embed="rId2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516623" y="5049039"/>
            <a:ext cx="1128194" cy="19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Image 94">
            <a:extLst>
              <a:ext uri="{FF2B5EF4-FFF2-40B4-BE49-F238E27FC236}">
                <a16:creationId xmlns:a16="http://schemas.microsoft.com/office/drawing/2014/main" id="{7DD06C13-CBA1-4AEC-B6EA-24430C662055}"/>
              </a:ext>
            </a:extLst>
          </p:cNvPr>
          <p:cNvPicPr>
            <a:picLocks noChangeAspect="1"/>
          </p:cNvPicPr>
          <p:nvPr/>
        </p:nvPicPr>
        <p:blipFill>
          <a:blip r:embed="rId26"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175512" y="5530594"/>
            <a:ext cx="743115" cy="411897"/>
          </a:xfrm>
          <a:prstGeom prst="rect">
            <a:avLst/>
          </a:prstGeom>
        </p:spPr>
      </p:pic>
      <p:pic>
        <p:nvPicPr>
          <p:cNvPr id="96" name="Image 95">
            <a:extLst>
              <a:ext uri="{FF2B5EF4-FFF2-40B4-BE49-F238E27FC236}">
                <a16:creationId xmlns:a16="http://schemas.microsoft.com/office/drawing/2014/main" id="{712E1B97-9EC5-4A95-B59D-3A8E71B13837}"/>
              </a:ext>
            </a:extLst>
          </p:cNvPr>
          <p:cNvPicPr>
            <a:picLocks noChangeAspect="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65428" y="5545450"/>
            <a:ext cx="1178114" cy="411897"/>
          </a:xfrm>
          <a:prstGeom prst="rect">
            <a:avLst/>
          </a:prstGeom>
        </p:spPr>
      </p:pic>
      <p:pic>
        <p:nvPicPr>
          <p:cNvPr id="97" name="Picture 2" descr="RÃ©sultat de recherche d'images pour &quot;logo gnis&quot;">
            <a:extLst>
              <a:ext uri="{FF2B5EF4-FFF2-40B4-BE49-F238E27FC236}">
                <a16:creationId xmlns:a16="http://schemas.microsoft.com/office/drawing/2014/main" id="{FE91DD2A-5F7F-489D-9A09-5264CB507EAD}"/>
              </a:ext>
            </a:extLst>
          </p:cNvPr>
          <p:cNvPicPr>
            <a:picLocks noChangeAspect="1" noChangeArrowheads="1"/>
          </p:cNvPicPr>
          <p:nvPr/>
        </p:nvPicPr>
        <p:blipFill rotWithShape="1">
          <a:blip r:embed="rId28" cstate="screen">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t="1" r="14391" b="18677"/>
          <a:stretch/>
        </p:blipFill>
        <p:spPr bwMode="auto">
          <a:xfrm>
            <a:off x="5525102" y="5537033"/>
            <a:ext cx="666965" cy="277725"/>
          </a:xfrm>
          <a:prstGeom prst="rect">
            <a:avLst/>
          </a:prstGeom>
          <a:noFill/>
          <a:extLst>
            <a:ext uri="{909E8E84-426E-40DD-AFC4-6F175D3DCCD1}">
              <a14:hiddenFill xmlns:a14="http://schemas.microsoft.com/office/drawing/2010/main">
                <a:solidFill>
                  <a:srgbClr val="FFFFFF"/>
                </a:solidFill>
              </a14:hiddenFill>
            </a:ext>
          </a:extLst>
        </p:spPr>
      </p:pic>
      <p:pic>
        <p:nvPicPr>
          <p:cNvPr id="102" name="Image 101" descr="Une image contenant clipart&#10;&#10;Description générée avec un niveau de confiance très élevé">
            <a:extLst>
              <a:ext uri="{FF2B5EF4-FFF2-40B4-BE49-F238E27FC236}">
                <a16:creationId xmlns:a16="http://schemas.microsoft.com/office/drawing/2014/main" id="{64066283-DFB3-4555-A002-ED65BD7FA16C}"/>
              </a:ext>
            </a:extLst>
          </p:cNvPr>
          <p:cNvPicPr>
            <a:picLocks noChangeAspect="1"/>
          </p:cNvPicPr>
          <p:nvPr/>
        </p:nvPicPr>
        <p:blipFill>
          <a:blip r:embed="rId29" cstate="screen">
            <a:clrChange>
              <a:clrFrom>
                <a:srgbClr val="FFFEFD"/>
              </a:clrFrom>
              <a:clrTo>
                <a:srgbClr val="FFFEFD">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305694" y="5618328"/>
            <a:ext cx="1080520" cy="475581"/>
          </a:xfrm>
          <a:prstGeom prst="rect">
            <a:avLst/>
          </a:prstGeom>
        </p:spPr>
      </p:pic>
      <p:pic>
        <p:nvPicPr>
          <p:cNvPr id="104" name="Image 103">
            <a:extLst>
              <a:ext uri="{FF2B5EF4-FFF2-40B4-BE49-F238E27FC236}">
                <a16:creationId xmlns:a16="http://schemas.microsoft.com/office/drawing/2014/main" id="{6DEFBE2F-8157-4FD2-9F6C-D4CE5CACE85C}"/>
              </a:ext>
            </a:extLst>
          </p:cNvPr>
          <p:cNvPicPr>
            <a:picLocks noChangeAspect="1"/>
          </p:cNvPicPr>
          <p:nvPr/>
        </p:nvPicPr>
        <p:blipFill>
          <a:blip r:embed="rId30">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41374" y="3098810"/>
            <a:ext cx="1339803" cy="410873"/>
          </a:xfrm>
          <a:prstGeom prst="rect">
            <a:avLst/>
          </a:prstGeom>
        </p:spPr>
      </p:pic>
      <p:pic>
        <p:nvPicPr>
          <p:cNvPr id="105" name="Picture 26" descr="RÃ©sultat de recherche d'images pour &quot;logo collines du bourdic&quot;">
            <a:extLst>
              <a:ext uri="{FF2B5EF4-FFF2-40B4-BE49-F238E27FC236}">
                <a16:creationId xmlns:a16="http://schemas.microsoft.com/office/drawing/2014/main" id="{0C789B98-5934-4011-8406-CC131A5D6C7A}"/>
              </a:ext>
            </a:extLst>
          </p:cNvPr>
          <p:cNvPicPr>
            <a:picLocks noChangeAspect="1" noChangeArrowheads="1"/>
          </p:cNvPicPr>
          <p:nvPr/>
        </p:nvPicPr>
        <p:blipFill>
          <a:blip r:embed="rId31"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24713" y="3593528"/>
            <a:ext cx="1038907" cy="474543"/>
          </a:xfrm>
          <a:prstGeom prst="rect">
            <a:avLst/>
          </a:prstGeom>
          <a:noFill/>
          <a:extLst>
            <a:ext uri="{909E8E84-426E-40DD-AFC4-6F175D3DCCD1}">
              <a14:hiddenFill xmlns:a14="http://schemas.microsoft.com/office/drawing/2010/main">
                <a:solidFill>
                  <a:srgbClr val="FFFFFF"/>
                </a:solidFill>
              </a14:hiddenFill>
            </a:ext>
          </a:extLst>
        </p:spPr>
      </p:pic>
      <p:pic>
        <p:nvPicPr>
          <p:cNvPr id="109" name="Image 108">
            <a:extLst>
              <a:ext uri="{FF2B5EF4-FFF2-40B4-BE49-F238E27FC236}">
                <a16:creationId xmlns:a16="http://schemas.microsoft.com/office/drawing/2014/main" id="{4DA02FD4-5A10-4A14-8BC5-43C0CD92D5E0}"/>
              </a:ext>
            </a:extLst>
          </p:cNvPr>
          <p:cNvPicPr>
            <a:picLocks noChangeAspect="1"/>
          </p:cNvPicPr>
          <p:nvPr/>
        </p:nvPicPr>
        <p:blipFill>
          <a:blip r:embed="rId32"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090830" y="3006302"/>
            <a:ext cx="899281" cy="583361"/>
          </a:xfrm>
          <a:prstGeom prst="rect">
            <a:avLst/>
          </a:prstGeom>
        </p:spPr>
      </p:pic>
      <p:pic>
        <p:nvPicPr>
          <p:cNvPr id="110" name="Picture 18" descr="RÃ©sultat de recherche d'images pour &quot;logo rothschild&quot;">
            <a:extLst>
              <a:ext uri="{FF2B5EF4-FFF2-40B4-BE49-F238E27FC236}">
                <a16:creationId xmlns:a16="http://schemas.microsoft.com/office/drawing/2014/main" id="{DDB5ACDC-6867-4CC7-940C-0DD6FA290443}"/>
              </a:ext>
            </a:extLst>
          </p:cNvPr>
          <p:cNvPicPr>
            <a:picLocks noChangeAspect="1" noChangeArrowheads="1"/>
          </p:cNvPicPr>
          <p:nvPr/>
        </p:nvPicPr>
        <p:blipFill>
          <a:blip r:embed="rId3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31556" y="3747329"/>
            <a:ext cx="1339803" cy="220577"/>
          </a:xfrm>
          <a:prstGeom prst="rect">
            <a:avLst/>
          </a:prstGeom>
          <a:noFill/>
          <a:extLst>
            <a:ext uri="{909E8E84-426E-40DD-AFC4-6F175D3DCCD1}">
              <a14:hiddenFill xmlns:a14="http://schemas.microsoft.com/office/drawing/2010/main">
                <a:solidFill>
                  <a:srgbClr val="FFFFFF"/>
                </a:solidFill>
              </a14:hiddenFill>
            </a:ext>
          </a:extLst>
        </p:spPr>
      </p:pic>
      <p:pic>
        <p:nvPicPr>
          <p:cNvPr id="113" name="Image 112">
            <a:extLst>
              <a:ext uri="{FF2B5EF4-FFF2-40B4-BE49-F238E27FC236}">
                <a16:creationId xmlns:a16="http://schemas.microsoft.com/office/drawing/2014/main" id="{03B8931F-B89C-4379-9BC0-6616B374574F}"/>
              </a:ext>
            </a:extLst>
          </p:cNvPr>
          <p:cNvPicPr>
            <a:picLocks noChangeAspect="1"/>
          </p:cNvPicPr>
          <p:nvPr/>
        </p:nvPicPr>
        <p:blipFill>
          <a:blip r:embed="rId3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161541" y="3015021"/>
            <a:ext cx="395351" cy="514433"/>
          </a:xfrm>
          <a:prstGeom prst="rect">
            <a:avLst/>
          </a:prstGeom>
        </p:spPr>
      </p:pic>
      <p:pic>
        <p:nvPicPr>
          <p:cNvPr id="115" name="Image 114">
            <a:extLst>
              <a:ext uri="{FF2B5EF4-FFF2-40B4-BE49-F238E27FC236}">
                <a16:creationId xmlns:a16="http://schemas.microsoft.com/office/drawing/2014/main" id="{E7083A78-D510-4077-BF76-7DBD6A622A7A}"/>
              </a:ext>
            </a:extLst>
          </p:cNvPr>
          <p:cNvPicPr>
            <a:picLocks noChangeAspect="1"/>
          </p:cNvPicPr>
          <p:nvPr/>
        </p:nvPicPr>
        <p:blipFill>
          <a:blip r:embed="rId35"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039296" y="3578693"/>
            <a:ext cx="639840" cy="639840"/>
          </a:xfrm>
          <a:prstGeom prst="rect">
            <a:avLst/>
          </a:prstGeom>
        </p:spPr>
      </p:pic>
      <p:pic>
        <p:nvPicPr>
          <p:cNvPr id="116" name="Image 115">
            <a:extLst>
              <a:ext uri="{FF2B5EF4-FFF2-40B4-BE49-F238E27FC236}">
                <a16:creationId xmlns:a16="http://schemas.microsoft.com/office/drawing/2014/main" id="{9534ACE8-7753-40CD-A316-E7B40CB5EC6F}"/>
              </a:ext>
            </a:extLst>
          </p:cNvPr>
          <p:cNvPicPr>
            <a:picLocks noChangeAspect="1"/>
          </p:cNvPicPr>
          <p:nvPr/>
        </p:nvPicPr>
        <p:blipFill>
          <a:blip r:embed="rId36"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47049" y="3913576"/>
            <a:ext cx="750679" cy="266150"/>
          </a:xfrm>
          <a:prstGeom prst="rect">
            <a:avLst/>
          </a:prstGeom>
          <a:noFill/>
          <a:effectLst/>
        </p:spPr>
      </p:pic>
      <p:pic>
        <p:nvPicPr>
          <p:cNvPr id="118" name="Image 117" descr="Une image contenant texte&#10;&#10;Description générée avec un niveau de confiance élevé">
            <a:extLst>
              <a:ext uri="{FF2B5EF4-FFF2-40B4-BE49-F238E27FC236}">
                <a16:creationId xmlns:a16="http://schemas.microsoft.com/office/drawing/2014/main" id="{89162778-A5EC-4912-8C4E-6648E46ED851}"/>
              </a:ext>
            </a:extLst>
          </p:cNvPr>
          <p:cNvPicPr>
            <a:picLocks noChangeAspect="1"/>
          </p:cNvPicPr>
          <p:nvPr/>
        </p:nvPicPr>
        <p:blipFill>
          <a:blip r:embed="rId3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01669" y="4534918"/>
            <a:ext cx="651000" cy="595106"/>
          </a:xfrm>
          <a:prstGeom prst="rect">
            <a:avLst/>
          </a:prstGeom>
        </p:spPr>
      </p:pic>
      <p:pic>
        <p:nvPicPr>
          <p:cNvPr id="120" name="Image 119" descr="Une image contenant clipart&#10;&#10;Description générée avec un niveau de confiance élevé">
            <a:extLst>
              <a:ext uri="{FF2B5EF4-FFF2-40B4-BE49-F238E27FC236}">
                <a16:creationId xmlns:a16="http://schemas.microsoft.com/office/drawing/2014/main" id="{1A4CCB44-BA29-4CCD-AB54-ADA5639DA52A}"/>
              </a:ext>
            </a:extLst>
          </p:cNvPr>
          <p:cNvPicPr>
            <a:picLocks noChangeAspect="1"/>
          </p:cNvPicPr>
          <p:nvPr/>
        </p:nvPicPr>
        <p:blipFill>
          <a:blip r:embed="rId38" cstate="screen">
            <a:clrChange>
              <a:clrFrom>
                <a:srgbClr val="FFFEFD"/>
              </a:clrFrom>
              <a:clrTo>
                <a:srgbClr val="FFFEFD">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970130" y="5462081"/>
            <a:ext cx="793192" cy="472163"/>
          </a:xfrm>
          <a:prstGeom prst="rect">
            <a:avLst/>
          </a:prstGeom>
        </p:spPr>
      </p:pic>
    </p:spTree>
    <p:extLst>
      <p:ext uri="{BB962C8B-B14F-4D97-AF65-F5344CB8AC3E}">
        <p14:creationId xmlns:p14="http://schemas.microsoft.com/office/powerpoint/2010/main" val="129935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5">
            <a:extLst>
              <a:ext uri="{FF2B5EF4-FFF2-40B4-BE49-F238E27FC236}">
                <a16:creationId xmlns:a16="http://schemas.microsoft.com/office/drawing/2014/main" id="{1DD073C7-CF77-4B4B-AB12-1EEFCA3FE73F}"/>
              </a:ext>
            </a:extLst>
          </p:cNvPr>
          <p:cNvSpPr>
            <a:spLocks noGrp="1"/>
          </p:cNvSpPr>
          <p:nvPr>
            <p:ph type="title"/>
          </p:nvPr>
        </p:nvSpPr>
        <p:spPr>
          <a:xfrm>
            <a:off x="4022424" y="664232"/>
            <a:ext cx="7239100" cy="1382384"/>
          </a:xfrm>
        </p:spPr>
        <p:txBody>
          <a:bodyPr>
            <a:normAutofit/>
          </a:bodyPr>
          <a:lstStyle/>
          <a:p>
            <a:r>
              <a:rPr lang="fr-FR" sz="4400" dirty="0"/>
              <a:t>Solutions AGRI</a:t>
            </a:r>
          </a:p>
        </p:txBody>
      </p:sp>
      <p:pic>
        <p:nvPicPr>
          <p:cNvPr id="22" name="Espace réservé pour une image  21">
            <a:extLst>
              <a:ext uri="{FF2B5EF4-FFF2-40B4-BE49-F238E27FC236}">
                <a16:creationId xmlns:a16="http://schemas.microsoft.com/office/drawing/2014/main" id="{1D37974F-CC91-4FE1-A8BB-7F5159D5C3E9}"/>
              </a:ext>
            </a:extLst>
          </p:cNvPr>
          <p:cNvPicPr>
            <a:picLocks noGrp="1" noChangeAspect="1"/>
          </p:cNvPicPr>
          <p:nvPr>
            <p:ph type="pic" sz="quarter" idx="30"/>
          </p:nvPr>
        </p:nvPicPr>
        <p:blipFill>
          <a:blip r:embed="rId2" cstate="screen">
            <a:extLst>
              <a:ext uri="{28A0092B-C50C-407E-A947-70E740481C1C}">
                <a14:useLocalDpi xmlns:a14="http://schemas.microsoft.com/office/drawing/2010/main"/>
              </a:ext>
            </a:extLst>
          </a:blip>
          <a:srcRect t="58" b="58"/>
          <a:stretch>
            <a:fillRect/>
          </a:stretch>
        </p:blipFill>
        <p:spPr>
          <a:xfrm>
            <a:off x="10758727" y="3161859"/>
            <a:ext cx="628451" cy="628451"/>
          </a:xfrm>
        </p:spPr>
      </p:pic>
      <p:pic>
        <p:nvPicPr>
          <p:cNvPr id="18" name="Espace réservé pour une image  17">
            <a:extLst>
              <a:ext uri="{FF2B5EF4-FFF2-40B4-BE49-F238E27FC236}">
                <a16:creationId xmlns:a16="http://schemas.microsoft.com/office/drawing/2014/main" id="{CCCD7CF0-19E0-4539-B285-1E81905DCEAE}"/>
              </a:ext>
            </a:extLst>
          </p:cNvPr>
          <p:cNvPicPr>
            <a:picLocks noGrp="1" noChangeAspect="1"/>
          </p:cNvPicPr>
          <p:nvPr>
            <p:ph type="pic" sz="quarter" idx="33"/>
          </p:nvPr>
        </p:nvPicPr>
        <p:blipFill>
          <a:blip r:embed="rId3" cstate="screen">
            <a:extLst>
              <a:ext uri="{28A0092B-C50C-407E-A947-70E740481C1C}">
                <a14:useLocalDpi xmlns:a14="http://schemas.microsoft.com/office/drawing/2010/main"/>
              </a:ext>
            </a:extLst>
          </a:blip>
          <a:srcRect/>
          <a:stretch>
            <a:fillRect/>
          </a:stretch>
        </p:blipFill>
        <p:spPr>
          <a:xfrm>
            <a:off x="4659359" y="3099117"/>
            <a:ext cx="564926" cy="564926"/>
          </a:xfrm>
        </p:spPr>
      </p:pic>
      <p:sp>
        <p:nvSpPr>
          <p:cNvPr id="15" name="Espace réservé du texte 14">
            <a:extLst>
              <a:ext uri="{FF2B5EF4-FFF2-40B4-BE49-F238E27FC236}">
                <a16:creationId xmlns:a16="http://schemas.microsoft.com/office/drawing/2014/main" id="{E954011A-7C04-4851-B553-0197A61EA2F7}"/>
              </a:ext>
            </a:extLst>
          </p:cNvPr>
          <p:cNvSpPr>
            <a:spLocks noGrp="1"/>
          </p:cNvSpPr>
          <p:nvPr>
            <p:ph type="body" sz="quarter" idx="34"/>
          </p:nvPr>
        </p:nvSpPr>
        <p:spPr>
          <a:xfrm>
            <a:off x="6465299" y="4524818"/>
            <a:ext cx="1931749" cy="487125"/>
          </a:xfrm>
        </p:spPr>
        <p:txBody>
          <a:bodyPr/>
          <a:lstStyle/>
          <a:p>
            <a:pPr algn="l">
              <a:lnSpc>
                <a:spcPct val="100000"/>
              </a:lnSpc>
            </a:pPr>
            <a:r>
              <a:rPr lang="fr-FR" sz="1400" dirty="0"/>
              <a:t>Gestion du conseil agricole</a:t>
            </a:r>
            <a:br>
              <a:rPr lang="fr-FR" sz="1400" dirty="0"/>
            </a:br>
            <a:r>
              <a:rPr lang="fr-FR" sz="1400" dirty="0"/>
              <a:t>morte saison et tour de plaine</a:t>
            </a:r>
          </a:p>
        </p:txBody>
      </p:sp>
      <p:pic>
        <p:nvPicPr>
          <p:cNvPr id="20" name="Espace réservé pour une image  19">
            <a:extLst>
              <a:ext uri="{FF2B5EF4-FFF2-40B4-BE49-F238E27FC236}">
                <a16:creationId xmlns:a16="http://schemas.microsoft.com/office/drawing/2014/main" id="{E0FCCBDD-C4B6-4947-BF0A-01F128B19DE5}"/>
              </a:ext>
            </a:extLst>
          </p:cNvPr>
          <p:cNvPicPr>
            <a:picLocks noGrp="1" noChangeAspect="1"/>
          </p:cNvPicPr>
          <p:nvPr>
            <p:ph type="pic" sz="quarter" idx="36"/>
          </p:nvPr>
        </p:nvPicPr>
        <p:blipFill>
          <a:blip r:embed="rId4" cstate="screen">
            <a:extLst>
              <a:ext uri="{28A0092B-C50C-407E-A947-70E740481C1C}">
                <a14:useLocalDpi xmlns:a14="http://schemas.microsoft.com/office/drawing/2010/main"/>
              </a:ext>
            </a:extLst>
          </a:blip>
          <a:stretch>
            <a:fillRect/>
          </a:stretch>
        </p:blipFill>
        <p:spPr>
          <a:xfrm>
            <a:off x="7030475" y="3114773"/>
            <a:ext cx="549269" cy="549269"/>
          </a:xfrm>
        </p:spPr>
      </p:pic>
      <p:sp>
        <p:nvSpPr>
          <p:cNvPr id="29" name="Espace réservé du texte 6">
            <a:extLst>
              <a:ext uri="{FF2B5EF4-FFF2-40B4-BE49-F238E27FC236}">
                <a16:creationId xmlns:a16="http://schemas.microsoft.com/office/drawing/2014/main" id="{E8B6E17B-2FF3-4410-B2E8-42951F1997AA}"/>
              </a:ext>
            </a:extLst>
          </p:cNvPr>
          <p:cNvSpPr txBox="1">
            <a:spLocks/>
          </p:cNvSpPr>
          <p:nvPr/>
        </p:nvSpPr>
        <p:spPr>
          <a:xfrm>
            <a:off x="3966522" y="1701020"/>
            <a:ext cx="8505440" cy="691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latin typeface="+mj-lt"/>
                <a:ea typeface="Roboto" pitchFamily="2" charset="0"/>
              </a:rPr>
              <a:t>Pilotage des pratiques culturales et des exploitations agricoles</a:t>
            </a:r>
            <a:endParaRPr lang="fr-FR" dirty="0">
              <a:latin typeface="+mj-lt"/>
            </a:endParaRPr>
          </a:p>
          <a:p>
            <a:pPr marL="0" indent="0">
              <a:buNone/>
            </a:pPr>
            <a:r>
              <a:rPr lang="fr-FR" sz="1800" dirty="0">
                <a:ea typeface="Roboto" pitchFamily="2" charset="0"/>
              </a:rPr>
              <a:t>Grandes cultures, animal, viticulture</a:t>
            </a:r>
            <a:endParaRPr lang="fr-FR" sz="1800" dirty="0">
              <a:latin typeface="+mj-lt"/>
            </a:endParaRPr>
          </a:p>
        </p:txBody>
      </p:sp>
      <p:pic>
        <p:nvPicPr>
          <p:cNvPr id="52" name="Espace réservé du contenu 8" descr="Une image contenant capture d’écran&#10;&#10;Description générée avec un niveau de confiance très élevé">
            <a:extLst>
              <a:ext uri="{FF2B5EF4-FFF2-40B4-BE49-F238E27FC236}">
                <a16:creationId xmlns:a16="http://schemas.microsoft.com/office/drawing/2014/main" id="{3BA8BC25-8911-4E24-A286-144F905E5C7F}"/>
              </a:ext>
            </a:extLst>
          </p:cNvPr>
          <p:cNvPicPr>
            <a:picLocks noGrp="1" noChangeAspect="1"/>
          </p:cNvPicPr>
          <p:nvPr/>
        </p:nvPicPr>
        <p:blipFill>
          <a:blip r:embed="rId5" cstate="screen">
            <a:extLst>
              <a:ext uri="{28A0092B-C50C-407E-A947-70E740481C1C}">
                <a14:useLocalDpi xmlns:a14="http://schemas.microsoft.com/office/drawing/2010/main"/>
              </a:ext>
            </a:extLst>
          </a:blip>
          <a:stretch>
            <a:fillRect/>
          </a:stretch>
        </p:blipFill>
        <p:spPr>
          <a:xfrm>
            <a:off x="470563" y="970246"/>
            <a:ext cx="2662114" cy="5093054"/>
          </a:xfrm>
          <a:prstGeom prst="rect">
            <a:avLst/>
          </a:prstGeom>
        </p:spPr>
      </p:pic>
      <p:pic>
        <p:nvPicPr>
          <p:cNvPr id="53" name="Image 52" descr="Une image contenant clipart&#10;&#10;Description générée avec un niveau de confiance élevé">
            <a:extLst>
              <a:ext uri="{FF2B5EF4-FFF2-40B4-BE49-F238E27FC236}">
                <a16:creationId xmlns:a16="http://schemas.microsoft.com/office/drawing/2014/main" id="{47D5C623-A95A-46FD-B3FE-04CE298792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3158" y="3826008"/>
            <a:ext cx="897292" cy="440181"/>
          </a:xfrm>
          <a:prstGeom prst="rect">
            <a:avLst/>
          </a:prstGeom>
        </p:spPr>
      </p:pic>
      <p:sp>
        <p:nvSpPr>
          <p:cNvPr id="65" name="Espace réservé du texte 9">
            <a:extLst>
              <a:ext uri="{FF2B5EF4-FFF2-40B4-BE49-F238E27FC236}">
                <a16:creationId xmlns:a16="http://schemas.microsoft.com/office/drawing/2014/main" id="{FD28BC7B-2ABA-4CA3-9C0C-A76DDE7C69C1}"/>
              </a:ext>
            </a:extLst>
          </p:cNvPr>
          <p:cNvSpPr txBox="1">
            <a:spLocks/>
          </p:cNvSpPr>
          <p:nvPr/>
        </p:nvSpPr>
        <p:spPr>
          <a:xfrm>
            <a:off x="10085864" y="4391084"/>
            <a:ext cx="2134047" cy="341202"/>
          </a:xfrm>
          <a:prstGeom prst="rect">
            <a:avLst/>
          </a:prstGeom>
        </p:spPr>
        <p:txBody>
          <a:bodyPr vert="horz" lIns="0" tIns="0" rIns="0" bIns="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1750" kern="1200">
                <a:solidFill>
                  <a:schemeClr val="tx1"/>
                </a:solidFill>
                <a:latin typeface="+mj-lt"/>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400" dirty="0"/>
              <a:t>Gestion des ETA</a:t>
            </a:r>
          </a:p>
        </p:txBody>
      </p:sp>
      <p:sp>
        <p:nvSpPr>
          <p:cNvPr id="2" name="Espace réservé de la date 1">
            <a:extLst>
              <a:ext uri="{FF2B5EF4-FFF2-40B4-BE49-F238E27FC236}">
                <a16:creationId xmlns:a16="http://schemas.microsoft.com/office/drawing/2014/main" id="{3096D56B-18EC-4576-A233-86E553F6AA84}"/>
              </a:ext>
            </a:extLst>
          </p:cNvPr>
          <p:cNvSpPr>
            <a:spLocks noGrp="1"/>
          </p:cNvSpPr>
          <p:nvPr>
            <p:ph type="dt" sz="half" idx="10"/>
          </p:nvPr>
        </p:nvSpPr>
        <p:spPr/>
        <p:txBody>
          <a:bodyPr/>
          <a:lstStyle/>
          <a:p>
            <a:fld id="{277472E8-DBAF-4BBF-A1C6-4756E4F52B2B}" type="datetime1">
              <a:rPr lang="fr-FR" smtClean="0"/>
              <a:t>05/11/2019</a:t>
            </a:fld>
            <a:endParaRPr lang="fr-FR" dirty="0"/>
          </a:p>
        </p:txBody>
      </p:sp>
      <p:sp>
        <p:nvSpPr>
          <p:cNvPr id="4" name="Rectangle 3">
            <a:extLst>
              <a:ext uri="{FF2B5EF4-FFF2-40B4-BE49-F238E27FC236}">
                <a16:creationId xmlns:a16="http://schemas.microsoft.com/office/drawing/2014/main" id="{C46A6D36-0D18-4D71-A37F-E9B5DD95AC88}"/>
              </a:ext>
            </a:extLst>
          </p:cNvPr>
          <p:cNvSpPr/>
          <p:nvPr/>
        </p:nvSpPr>
        <p:spPr>
          <a:xfrm>
            <a:off x="3952393" y="4421973"/>
            <a:ext cx="2194813" cy="523220"/>
          </a:xfrm>
          <a:prstGeom prst="rect">
            <a:avLst/>
          </a:prstGeom>
        </p:spPr>
        <p:txBody>
          <a:bodyPr wrap="square">
            <a:spAutoFit/>
          </a:bodyPr>
          <a:lstStyle/>
          <a:p>
            <a:r>
              <a:rPr lang="fr-FR" sz="1400" dirty="0">
                <a:latin typeface="+mj-lt"/>
              </a:rPr>
              <a:t>Traçabilité des itinéraires </a:t>
            </a:r>
            <a:br>
              <a:rPr lang="fr-FR" sz="1400" dirty="0">
                <a:latin typeface="+mj-lt"/>
              </a:rPr>
            </a:br>
            <a:r>
              <a:rPr lang="fr-FR" sz="1400" dirty="0">
                <a:latin typeface="+mj-lt"/>
              </a:rPr>
              <a:t>culturaux et des productions</a:t>
            </a:r>
          </a:p>
        </p:txBody>
      </p:sp>
      <p:pic>
        <p:nvPicPr>
          <p:cNvPr id="23" name="Espace réservé du contenu 8">
            <a:extLst>
              <a:ext uri="{FF2B5EF4-FFF2-40B4-BE49-F238E27FC236}">
                <a16:creationId xmlns:a16="http://schemas.microsoft.com/office/drawing/2014/main" id="{31277A22-B8FD-4478-A8B2-19562E8446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2786" y="3327348"/>
            <a:ext cx="1521322" cy="2910534"/>
          </a:xfrm>
          <a:prstGeom prst="rect">
            <a:avLst/>
          </a:prstGeom>
        </p:spPr>
      </p:pic>
      <p:pic>
        <p:nvPicPr>
          <p:cNvPr id="6" name="Image 5">
            <a:extLst>
              <a:ext uri="{FF2B5EF4-FFF2-40B4-BE49-F238E27FC236}">
                <a16:creationId xmlns:a16="http://schemas.microsoft.com/office/drawing/2014/main" id="{F1E5DA4A-1CB7-4287-B083-7624D1DF2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5737" y="3693803"/>
            <a:ext cx="1322739" cy="515405"/>
          </a:xfrm>
          <a:prstGeom prst="rect">
            <a:avLst/>
          </a:prstGeom>
        </p:spPr>
      </p:pic>
      <p:pic>
        <p:nvPicPr>
          <p:cNvPr id="13" name="Image 12">
            <a:extLst>
              <a:ext uri="{FF2B5EF4-FFF2-40B4-BE49-F238E27FC236}">
                <a16:creationId xmlns:a16="http://schemas.microsoft.com/office/drawing/2014/main" id="{42126C4B-4E32-4978-A1D0-8C3C9006A7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7024" y="3732943"/>
            <a:ext cx="1293100" cy="503856"/>
          </a:xfrm>
          <a:prstGeom prst="rect">
            <a:avLst/>
          </a:prstGeom>
        </p:spPr>
      </p:pic>
      <p:pic>
        <p:nvPicPr>
          <p:cNvPr id="16" name="Image 15">
            <a:extLst>
              <a:ext uri="{FF2B5EF4-FFF2-40B4-BE49-F238E27FC236}">
                <a16:creationId xmlns:a16="http://schemas.microsoft.com/office/drawing/2014/main" id="{EE1FC853-C669-4E53-B7EB-A7A3DBD581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9325" y="3114774"/>
            <a:ext cx="628451" cy="628451"/>
          </a:xfrm>
          <a:prstGeom prst="rect">
            <a:avLst/>
          </a:prstGeom>
        </p:spPr>
      </p:pic>
      <p:sp>
        <p:nvSpPr>
          <p:cNvPr id="30" name="Espace réservé du texte 14">
            <a:extLst>
              <a:ext uri="{FF2B5EF4-FFF2-40B4-BE49-F238E27FC236}">
                <a16:creationId xmlns:a16="http://schemas.microsoft.com/office/drawing/2014/main" id="{1DB6E006-ABA9-4A2B-826E-711B8D7C2585}"/>
              </a:ext>
            </a:extLst>
          </p:cNvPr>
          <p:cNvSpPr txBox="1">
            <a:spLocks/>
          </p:cNvSpPr>
          <p:nvPr/>
        </p:nvSpPr>
        <p:spPr>
          <a:xfrm>
            <a:off x="8726998" y="4440021"/>
            <a:ext cx="1688951" cy="487125"/>
          </a:xfrm>
          <a:prstGeom prst="rect">
            <a:avLst/>
          </a:prstGeom>
        </p:spPr>
        <p:txBody>
          <a:bodyPr vert="horz" lIns="0" tIns="0" rIns="0" bIns="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1750" kern="1200">
                <a:solidFill>
                  <a:schemeClr val="tx1"/>
                </a:solidFill>
                <a:latin typeface="+mj-lt"/>
                <a:ea typeface="Roboto Lt" pitchFamily="2" charset="0"/>
                <a:cs typeface="+mn-cs"/>
              </a:defRPr>
            </a:lvl1pPr>
            <a:lvl2pPr marL="6858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400" dirty="0"/>
              <a:t>Gestion des troupeaux bovins lait/viande</a:t>
            </a:r>
          </a:p>
        </p:txBody>
      </p:sp>
      <p:pic>
        <p:nvPicPr>
          <p:cNvPr id="19" name="Image 18">
            <a:extLst>
              <a:ext uri="{FF2B5EF4-FFF2-40B4-BE49-F238E27FC236}">
                <a16:creationId xmlns:a16="http://schemas.microsoft.com/office/drawing/2014/main" id="{AC61659E-1CB1-4008-91BE-DB82C064F3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1245" y="3747180"/>
            <a:ext cx="1293100" cy="503543"/>
          </a:xfrm>
          <a:prstGeom prst="rect">
            <a:avLst/>
          </a:prstGeom>
        </p:spPr>
      </p:pic>
    </p:spTree>
    <p:extLst>
      <p:ext uri="{BB962C8B-B14F-4D97-AF65-F5344CB8AC3E}">
        <p14:creationId xmlns:p14="http://schemas.microsoft.com/office/powerpoint/2010/main" val="375911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55E5FDC-5419-4728-A930-3BE8C44A3D9E}"/>
              </a:ext>
            </a:extLst>
          </p:cNvPr>
          <p:cNvSpPr>
            <a:spLocks noGrp="1"/>
          </p:cNvSpPr>
          <p:nvPr>
            <p:ph type="title"/>
          </p:nvPr>
        </p:nvSpPr>
        <p:spPr>
          <a:xfrm>
            <a:off x="567315" y="318636"/>
            <a:ext cx="5827381" cy="1382384"/>
          </a:xfrm>
        </p:spPr>
        <p:txBody>
          <a:bodyPr>
            <a:normAutofit/>
          </a:bodyPr>
          <a:lstStyle/>
          <a:p>
            <a:r>
              <a:rPr lang="fr-FR" sz="4400" dirty="0"/>
              <a:t>Solutions AGRO</a:t>
            </a:r>
          </a:p>
        </p:txBody>
      </p:sp>
      <p:sp>
        <p:nvSpPr>
          <p:cNvPr id="4" name="Espace réservé du texte 3">
            <a:extLst>
              <a:ext uri="{FF2B5EF4-FFF2-40B4-BE49-F238E27FC236}">
                <a16:creationId xmlns:a16="http://schemas.microsoft.com/office/drawing/2014/main" id="{885AAFA7-AE6E-4356-8AA5-C01D0A0934C1}"/>
              </a:ext>
            </a:extLst>
          </p:cNvPr>
          <p:cNvSpPr>
            <a:spLocks noGrp="1"/>
          </p:cNvSpPr>
          <p:nvPr>
            <p:ph type="body" sz="quarter" idx="15"/>
          </p:nvPr>
        </p:nvSpPr>
        <p:spPr>
          <a:xfrm>
            <a:off x="529312" y="1736320"/>
            <a:ext cx="5739485" cy="691192"/>
          </a:xfrm>
        </p:spPr>
        <p:txBody>
          <a:bodyPr/>
          <a:lstStyle/>
          <a:p>
            <a:r>
              <a:rPr lang="fr-FR" sz="2400" dirty="0">
                <a:latin typeface="+mj-lt"/>
                <a:ea typeface="Roboto" pitchFamily="2" charset="0"/>
              </a:rPr>
              <a:t>Pilotage des process agro-industriels </a:t>
            </a:r>
            <a:br>
              <a:rPr lang="fr-FR" sz="1800" dirty="0">
                <a:latin typeface="Roboto" pitchFamily="2" charset="0"/>
                <a:ea typeface="Roboto" pitchFamily="2" charset="0"/>
              </a:rPr>
            </a:br>
            <a:r>
              <a:rPr lang="fr-FR" sz="1800" dirty="0">
                <a:latin typeface="+mn-lt"/>
                <a:ea typeface="Roboto" pitchFamily="2" charset="0"/>
              </a:rPr>
              <a:t>Semences, vin, agro-alimentaire</a:t>
            </a:r>
          </a:p>
        </p:txBody>
      </p:sp>
      <p:sp>
        <p:nvSpPr>
          <p:cNvPr id="11" name="Espace réservé du texte 6">
            <a:extLst>
              <a:ext uri="{FF2B5EF4-FFF2-40B4-BE49-F238E27FC236}">
                <a16:creationId xmlns:a16="http://schemas.microsoft.com/office/drawing/2014/main" id="{CC7B0E5E-957E-4816-BC07-BDC018D43650}"/>
              </a:ext>
            </a:extLst>
          </p:cNvPr>
          <p:cNvSpPr txBox="1">
            <a:spLocks/>
          </p:cNvSpPr>
          <p:nvPr/>
        </p:nvSpPr>
        <p:spPr>
          <a:xfrm>
            <a:off x="1560939" y="7149704"/>
            <a:ext cx="2134047" cy="1174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latin typeface="+mj-lt"/>
              </a:rPr>
              <a:t>ETA</a:t>
            </a:r>
          </a:p>
        </p:txBody>
      </p:sp>
      <p:grpSp>
        <p:nvGrpSpPr>
          <p:cNvPr id="5" name="Groupe 4">
            <a:extLst>
              <a:ext uri="{FF2B5EF4-FFF2-40B4-BE49-F238E27FC236}">
                <a16:creationId xmlns:a16="http://schemas.microsoft.com/office/drawing/2014/main" id="{AF26D1CA-C675-4B57-9AAB-3E41EBCCC11C}"/>
              </a:ext>
            </a:extLst>
          </p:cNvPr>
          <p:cNvGrpSpPr/>
          <p:nvPr/>
        </p:nvGrpSpPr>
        <p:grpSpPr>
          <a:xfrm>
            <a:off x="225022" y="3141999"/>
            <a:ext cx="6907766" cy="1669385"/>
            <a:chOff x="170789" y="3390563"/>
            <a:chExt cx="6907766" cy="1669385"/>
          </a:xfrm>
        </p:grpSpPr>
        <p:pic>
          <p:nvPicPr>
            <p:cNvPr id="12" name="Espace réservé pour une image  21">
              <a:extLst>
                <a:ext uri="{FF2B5EF4-FFF2-40B4-BE49-F238E27FC236}">
                  <a16:creationId xmlns:a16="http://schemas.microsoft.com/office/drawing/2014/main" id="{29FCE47F-1FF6-48DF-B2FB-563F9E90D6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2735" y="3390563"/>
              <a:ext cx="891962" cy="891962"/>
            </a:xfrm>
            <a:prstGeom prst="rect">
              <a:avLst/>
            </a:prstGeom>
          </p:spPr>
        </p:pic>
        <p:pic>
          <p:nvPicPr>
            <p:cNvPr id="15" name="Espace réservé pour une image  17">
              <a:extLst>
                <a:ext uri="{FF2B5EF4-FFF2-40B4-BE49-F238E27FC236}">
                  <a16:creationId xmlns:a16="http://schemas.microsoft.com/office/drawing/2014/main" id="{BFC048E2-83FF-4DAB-8500-19AD09E7C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827" y="3488278"/>
              <a:ext cx="807202" cy="807202"/>
            </a:xfrm>
            <a:prstGeom prst="rect">
              <a:avLst/>
            </a:prstGeom>
          </p:spPr>
        </p:pic>
        <p:pic>
          <p:nvPicPr>
            <p:cNvPr id="18" name="Espace réservé pour une image  19">
              <a:extLst>
                <a:ext uri="{FF2B5EF4-FFF2-40B4-BE49-F238E27FC236}">
                  <a16:creationId xmlns:a16="http://schemas.microsoft.com/office/drawing/2014/main" id="{89EFD7F2-EF10-49DE-B7BA-78490574C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028" y="3488277"/>
              <a:ext cx="807203" cy="807203"/>
            </a:xfrm>
            <a:prstGeom prst="rect">
              <a:avLst/>
            </a:prstGeom>
          </p:spPr>
        </p:pic>
        <p:sp>
          <p:nvSpPr>
            <p:cNvPr id="23" name="Espace réservé du texte 9">
              <a:extLst>
                <a:ext uri="{FF2B5EF4-FFF2-40B4-BE49-F238E27FC236}">
                  <a16:creationId xmlns:a16="http://schemas.microsoft.com/office/drawing/2014/main" id="{59EEB100-66D9-41D6-942D-EEC9BF26FB91}"/>
                </a:ext>
              </a:extLst>
            </p:cNvPr>
            <p:cNvSpPr txBox="1">
              <a:spLocks/>
            </p:cNvSpPr>
            <p:nvPr/>
          </p:nvSpPr>
          <p:spPr>
            <a:xfrm>
              <a:off x="170789" y="4451964"/>
              <a:ext cx="2134047" cy="6024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fr-FR" sz="1600" dirty="0">
                  <a:solidFill>
                    <a:srgbClr val="FF671F"/>
                  </a:solidFill>
                  <a:latin typeface="+mj-lt"/>
                </a:rPr>
              </a:br>
              <a:endParaRPr lang="fr-FR" sz="1600" dirty="0">
                <a:solidFill>
                  <a:srgbClr val="FF671F"/>
                </a:solidFill>
                <a:latin typeface="+mj-lt"/>
              </a:endParaRPr>
            </a:p>
            <a:p>
              <a:pPr marL="0" indent="0" algn="ctr">
                <a:buNone/>
              </a:pPr>
              <a:r>
                <a:rPr lang="fr-FR" sz="1600" dirty="0">
                  <a:latin typeface="+mj-lt"/>
                </a:rPr>
                <a:t>Gestion production </a:t>
              </a:r>
              <a:br>
                <a:rPr lang="fr-FR" sz="1600" dirty="0">
                  <a:latin typeface="+mj-lt"/>
                </a:rPr>
              </a:br>
              <a:r>
                <a:rPr lang="fr-FR" sz="1600" dirty="0">
                  <a:latin typeface="+mj-lt"/>
                </a:rPr>
                <a:t>de Semences</a:t>
              </a:r>
            </a:p>
          </p:txBody>
        </p:sp>
        <p:sp>
          <p:nvSpPr>
            <p:cNvPr id="26" name="Espace réservé du texte 9">
              <a:extLst>
                <a:ext uri="{FF2B5EF4-FFF2-40B4-BE49-F238E27FC236}">
                  <a16:creationId xmlns:a16="http://schemas.microsoft.com/office/drawing/2014/main" id="{B615B74C-1A53-4051-B72A-2474D3C5190E}"/>
                </a:ext>
              </a:extLst>
            </p:cNvPr>
            <p:cNvSpPr txBox="1">
              <a:spLocks/>
            </p:cNvSpPr>
            <p:nvPr/>
          </p:nvSpPr>
          <p:spPr>
            <a:xfrm>
              <a:off x="2472529" y="4457497"/>
              <a:ext cx="2134047" cy="6024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fr-FR" sz="1600" dirty="0">
                  <a:solidFill>
                    <a:srgbClr val="FF671F"/>
                  </a:solidFill>
                  <a:latin typeface="+mj-lt"/>
                </a:rPr>
              </a:br>
              <a:endParaRPr lang="fr-FR" sz="1600" dirty="0">
                <a:solidFill>
                  <a:srgbClr val="FF671F"/>
                </a:solidFill>
                <a:latin typeface="+mj-lt"/>
              </a:endParaRPr>
            </a:p>
            <a:p>
              <a:pPr marL="0" indent="0" algn="ctr">
                <a:buNone/>
              </a:pPr>
              <a:r>
                <a:rPr lang="fr-FR" sz="1600" dirty="0">
                  <a:latin typeface="+mj-lt"/>
                </a:rPr>
                <a:t>Pilotage activité</a:t>
              </a:r>
              <a:br>
                <a:rPr lang="fr-FR" sz="1600" dirty="0">
                  <a:latin typeface="+mj-lt"/>
                </a:rPr>
              </a:br>
              <a:r>
                <a:rPr lang="fr-FR" sz="1600" dirty="0">
                  <a:latin typeface="+mj-lt"/>
                </a:rPr>
                <a:t>viticole &amp; </a:t>
              </a:r>
              <a:r>
                <a:rPr lang="fr-FR" sz="1600" dirty="0" err="1">
                  <a:latin typeface="+mj-lt"/>
                </a:rPr>
                <a:t>eonologique</a:t>
              </a:r>
              <a:endParaRPr lang="fr-FR" sz="1600" dirty="0">
                <a:latin typeface="+mj-lt"/>
              </a:endParaRPr>
            </a:p>
          </p:txBody>
        </p:sp>
        <p:sp>
          <p:nvSpPr>
            <p:cNvPr id="28" name="Espace réservé du texte 9">
              <a:extLst>
                <a:ext uri="{FF2B5EF4-FFF2-40B4-BE49-F238E27FC236}">
                  <a16:creationId xmlns:a16="http://schemas.microsoft.com/office/drawing/2014/main" id="{BD1023C9-97A3-47A8-8BD7-CD9E5EF4C869}"/>
                </a:ext>
              </a:extLst>
            </p:cNvPr>
            <p:cNvSpPr txBox="1">
              <a:spLocks/>
            </p:cNvSpPr>
            <p:nvPr/>
          </p:nvSpPr>
          <p:spPr>
            <a:xfrm>
              <a:off x="4944508" y="4442024"/>
              <a:ext cx="2134047" cy="6024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FF671F"/>
                  </a:solidFill>
                  <a:latin typeface="+mj-lt"/>
                </a:rPr>
                <a:t>AGREO INDUSTRY</a:t>
              </a:r>
              <a:br>
                <a:rPr lang="fr-FR" sz="1600" dirty="0">
                  <a:solidFill>
                    <a:srgbClr val="FF671F"/>
                  </a:solidFill>
                  <a:latin typeface="+mj-lt"/>
                </a:rPr>
              </a:br>
              <a:endParaRPr lang="fr-FR" sz="1600" dirty="0">
                <a:solidFill>
                  <a:srgbClr val="FF671F"/>
                </a:solidFill>
                <a:latin typeface="+mj-lt"/>
              </a:endParaRPr>
            </a:p>
            <a:p>
              <a:pPr marL="0" indent="0" algn="ctr">
                <a:buNone/>
              </a:pPr>
              <a:r>
                <a:rPr lang="fr-FR" sz="1600" dirty="0">
                  <a:latin typeface="+mj-lt"/>
                </a:rPr>
                <a:t>Gestion des productions</a:t>
              </a:r>
              <a:br>
                <a:rPr lang="fr-FR" sz="1600" dirty="0">
                  <a:latin typeface="+mj-lt"/>
                </a:rPr>
              </a:br>
              <a:r>
                <a:rPr lang="fr-FR" sz="1600" dirty="0">
                  <a:latin typeface="+mj-lt"/>
                </a:rPr>
                <a:t>agro-alimentaires</a:t>
              </a:r>
            </a:p>
          </p:txBody>
        </p:sp>
        <p:sp>
          <p:nvSpPr>
            <p:cNvPr id="29" name="Organigramme : Terminateur 28">
              <a:extLst>
                <a:ext uri="{FF2B5EF4-FFF2-40B4-BE49-F238E27FC236}">
                  <a16:creationId xmlns:a16="http://schemas.microsoft.com/office/drawing/2014/main" id="{6493430A-1C87-4413-8585-431EEA2B049C}"/>
                </a:ext>
              </a:extLst>
            </p:cNvPr>
            <p:cNvSpPr/>
            <p:nvPr/>
          </p:nvSpPr>
          <p:spPr>
            <a:xfrm>
              <a:off x="5046461" y="4341976"/>
              <a:ext cx="1890386" cy="456502"/>
            </a:xfrm>
            <a:prstGeom prst="flowChartTerminator">
              <a:avLst/>
            </a:prstGeom>
            <a:noFill/>
            <a:ln>
              <a:solidFill>
                <a:srgbClr val="FF671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3" name="Espace réservé pour une image  32">
            <a:extLst>
              <a:ext uri="{FF2B5EF4-FFF2-40B4-BE49-F238E27FC236}">
                <a16:creationId xmlns:a16="http://schemas.microsoft.com/office/drawing/2014/main" id="{333F9151-FA27-4F3D-957D-9A1F5687F703}"/>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250" r="11780"/>
          <a:stretch/>
        </p:blipFill>
        <p:spPr>
          <a:xfrm>
            <a:off x="8022291" y="1009828"/>
            <a:ext cx="7339220" cy="4406348"/>
          </a:xfrm>
        </p:spPr>
      </p:pic>
      <p:sp>
        <p:nvSpPr>
          <p:cNvPr id="2" name="Espace réservé de la date 1">
            <a:extLst>
              <a:ext uri="{FF2B5EF4-FFF2-40B4-BE49-F238E27FC236}">
                <a16:creationId xmlns:a16="http://schemas.microsoft.com/office/drawing/2014/main" id="{F50A0272-9289-4CF0-B1C4-EE77E69EAA76}"/>
              </a:ext>
            </a:extLst>
          </p:cNvPr>
          <p:cNvSpPr>
            <a:spLocks noGrp="1"/>
          </p:cNvSpPr>
          <p:nvPr>
            <p:ph type="dt" sz="half" idx="10"/>
          </p:nvPr>
        </p:nvSpPr>
        <p:spPr/>
        <p:txBody>
          <a:bodyPr/>
          <a:lstStyle/>
          <a:p>
            <a:fld id="{190A7E58-1254-419F-8F86-A1C303A34E0D}" type="datetime1">
              <a:rPr lang="fr-FR" smtClean="0"/>
              <a:t>05/11/2019</a:t>
            </a:fld>
            <a:endParaRPr lang="fr-FR" dirty="0"/>
          </a:p>
        </p:txBody>
      </p:sp>
      <p:pic>
        <p:nvPicPr>
          <p:cNvPr id="7" name="Image 6">
            <a:extLst>
              <a:ext uri="{FF2B5EF4-FFF2-40B4-BE49-F238E27FC236}">
                <a16:creationId xmlns:a16="http://schemas.microsoft.com/office/drawing/2014/main" id="{54FA24AA-B436-49B1-8CD6-80D64AD2DC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95" y="4108885"/>
            <a:ext cx="1445736" cy="548458"/>
          </a:xfrm>
          <a:prstGeom prst="rect">
            <a:avLst/>
          </a:prstGeom>
        </p:spPr>
      </p:pic>
      <p:pic>
        <p:nvPicPr>
          <p:cNvPr id="9" name="Image 8">
            <a:extLst>
              <a:ext uri="{FF2B5EF4-FFF2-40B4-BE49-F238E27FC236}">
                <a16:creationId xmlns:a16="http://schemas.microsoft.com/office/drawing/2014/main" id="{AAA4AF67-1777-4A42-A7EE-3AE5EAC58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6646" y="4103463"/>
            <a:ext cx="1445736" cy="548459"/>
          </a:xfrm>
          <a:prstGeom prst="rect">
            <a:avLst/>
          </a:prstGeom>
        </p:spPr>
      </p:pic>
    </p:spTree>
    <p:extLst>
      <p:ext uri="{BB962C8B-B14F-4D97-AF65-F5344CB8AC3E}">
        <p14:creationId xmlns:p14="http://schemas.microsoft.com/office/powerpoint/2010/main" val="54309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B421EF7B-AC70-43E4-9FD0-0A9D40EDCF48}"/>
              </a:ext>
            </a:extLst>
          </p:cNvPr>
          <p:cNvSpPr>
            <a:spLocks noGrp="1"/>
          </p:cNvSpPr>
          <p:nvPr>
            <p:ph type="body" sz="quarter" idx="23"/>
          </p:nvPr>
        </p:nvSpPr>
        <p:spPr>
          <a:xfrm>
            <a:off x="9452894" y="4468499"/>
            <a:ext cx="2332774" cy="602451"/>
          </a:xfrm>
        </p:spPr>
        <p:txBody>
          <a:bodyPr/>
          <a:lstStyle/>
          <a:p>
            <a:r>
              <a:rPr lang="fr-FR" sz="2400" b="1" dirty="0">
                <a:solidFill>
                  <a:srgbClr val="FF671F"/>
                </a:solidFill>
                <a:ea typeface="Roboto" pitchFamily="2" charset="0"/>
              </a:rPr>
              <a:t>Smart</a:t>
            </a:r>
          </a:p>
        </p:txBody>
      </p:sp>
      <p:sp>
        <p:nvSpPr>
          <p:cNvPr id="17" name="Espace réservé du texte 16">
            <a:extLst>
              <a:ext uri="{FF2B5EF4-FFF2-40B4-BE49-F238E27FC236}">
                <a16:creationId xmlns:a16="http://schemas.microsoft.com/office/drawing/2014/main" id="{16D5CFA4-B9B6-4F1E-B886-35AC053ED1F1}"/>
              </a:ext>
            </a:extLst>
          </p:cNvPr>
          <p:cNvSpPr>
            <a:spLocks noGrp="1"/>
          </p:cNvSpPr>
          <p:nvPr>
            <p:ph type="body" sz="quarter" idx="24"/>
          </p:nvPr>
        </p:nvSpPr>
        <p:spPr>
          <a:xfrm>
            <a:off x="9452894" y="5194221"/>
            <a:ext cx="2332774" cy="602451"/>
          </a:xfrm>
        </p:spPr>
        <p:txBody>
          <a:bodyPr/>
          <a:lstStyle/>
          <a:p>
            <a:r>
              <a:rPr lang="fr-FR" sz="1600" b="1" dirty="0">
                <a:latin typeface="Roboto" pitchFamily="2" charset="0"/>
                <a:ea typeface="Roboto" pitchFamily="2" charset="0"/>
              </a:rPr>
              <a:t>Intégrer le meilleur</a:t>
            </a:r>
            <a:br>
              <a:rPr lang="fr-FR" sz="1200" dirty="0">
                <a:latin typeface="+mj-lt"/>
              </a:rPr>
            </a:br>
            <a:r>
              <a:rPr lang="fr-FR" sz="1100" dirty="0"/>
              <a:t> </a:t>
            </a:r>
            <a:r>
              <a:rPr lang="fr-FR" sz="1200" dirty="0">
                <a:latin typeface="Roboto" pitchFamily="2" charset="0"/>
                <a:ea typeface="Roboto" pitchFamily="2" charset="0"/>
              </a:rPr>
              <a:t>des technologies web </a:t>
            </a:r>
            <a:br>
              <a:rPr lang="fr-FR" sz="1200" dirty="0">
                <a:latin typeface="Roboto" pitchFamily="2" charset="0"/>
                <a:ea typeface="Roboto" pitchFamily="2" charset="0"/>
              </a:rPr>
            </a:br>
            <a:r>
              <a:rPr lang="fr-FR" sz="1200" dirty="0">
                <a:latin typeface="Roboto" pitchFamily="2" charset="0"/>
                <a:ea typeface="Roboto" pitchFamily="2" charset="0"/>
              </a:rPr>
              <a:t>en agriculture</a:t>
            </a:r>
          </a:p>
        </p:txBody>
      </p:sp>
      <p:sp>
        <p:nvSpPr>
          <p:cNvPr id="19" name="Espace réservé du texte 18">
            <a:extLst>
              <a:ext uri="{FF2B5EF4-FFF2-40B4-BE49-F238E27FC236}">
                <a16:creationId xmlns:a16="http://schemas.microsoft.com/office/drawing/2014/main" id="{052FF5F0-26DF-4713-B058-E142A5142C63}"/>
              </a:ext>
            </a:extLst>
          </p:cNvPr>
          <p:cNvSpPr>
            <a:spLocks noGrp="1"/>
          </p:cNvSpPr>
          <p:nvPr>
            <p:ph type="body" sz="quarter" idx="25"/>
          </p:nvPr>
        </p:nvSpPr>
        <p:spPr>
          <a:xfrm>
            <a:off x="6575048" y="4468499"/>
            <a:ext cx="2332774" cy="602451"/>
          </a:xfrm>
        </p:spPr>
        <p:txBody>
          <a:bodyPr/>
          <a:lstStyle/>
          <a:p>
            <a:r>
              <a:rPr lang="fr-FR" sz="2400" b="1" dirty="0">
                <a:solidFill>
                  <a:srgbClr val="FF671F"/>
                </a:solidFill>
                <a:ea typeface="Roboto" pitchFamily="2" charset="0"/>
              </a:rPr>
              <a:t>Responsable </a:t>
            </a:r>
          </a:p>
        </p:txBody>
      </p:sp>
      <p:sp>
        <p:nvSpPr>
          <p:cNvPr id="25" name="Espace réservé du texte 24">
            <a:extLst>
              <a:ext uri="{FF2B5EF4-FFF2-40B4-BE49-F238E27FC236}">
                <a16:creationId xmlns:a16="http://schemas.microsoft.com/office/drawing/2014/main" id="{9E035C77-EBB5-4B2C-AFD6-E0EBCE037696}"/>
              </a:ext>
            </a:extLst>
          </p:cNvPr>
          <p:cNvSpPr>
            <a:spLocks noGrp="1"/>
          </p:cNvSpPr>
          <p:nvPr>
            <p:ph type="body" sz="quarter" idx="26"/>
          </p:nvPr>
        </p:nvSpPr>
        <p:spPr>
          <a:xfrm>
            <a:off x="6599720" y="5194221"/>
            <a:ext cx="2332774" cy="1385252"/>
          </a:xfrm>
        </p:spPr>
        <p:txBody>
          <a:bodyPr/>
          <a:lstStyle/>
          <a:p>
            <a:r>
              <a:rPr lang="fr-FR" sz="1600" b="1" dirty="0">
                <a:latin typeface="Roboto" pitchFamily="2" charset="0"/>
                <a:ea typeface="Roboto" pitchFamily="2" charset="0"/>
              </a:rPr>
              <a:t>Assurer et optimiser</a:t>
            </a:r>
            <a:br>
              <a:rPr lang="fr-FR" dirty="0"/>
            </a:br>
            <a:r>
              <a:rPr lang="fr-FR" sz="1200" dirty="0">
                <a:latin typeface="Roboto" pitchFamily="2" charset="0"/>
                <a:ea typeface="Roboto" pitchFamily="2" charset="0"/>
              </a:rPr>
              <a:t> la traçabilité des pratiques culturales et la qualité </a:t>
            </a:r>
            <a:br>
              <a:rPr lang="fr-FR" sz="1200" dirty="0">
                <a:latin typeface="Roboto" pitchFamily="2" charset="0"/>
                <a:ea typeface="Roboto" pitchFamily="2" charset="0"/>
              </a:rPr>
            </a:br>
            <a:r>
              <a:rPr lang="fr-FR" sz="1200" dirty="0">
                <a:latin typeface="Roboto" pitchFamily="2" charset="0"/>
                <a:ea typeface="Roboto" pitchFamily="2" charset="0"/>
              </a:rPr>
              <a:t>des productions</a:t>
            </a:r>
          </a:p>
        </p:txBody>
      </p:sp>
      <p:sp>
        <p:nvSpPr>
          <p:cNvPr id="26" name="Espace réservé du texte 25">
            <a:extLst>
              <a:ext uri="{FF2B5EF4-FFF2-40B4-BE49-F238E27FC236}">
                <a16:creationId xmlns:a16="http://schemas.microsoft.com/office/drawing/2014/main" id="{81F5F934-37E3-43CC-A0B9-E0D4562A9370}"/>
              </a:ext>
            </a:extLst>
          </p:cNvPr>
          <p:cNvSpPr>
            <a:spLocks noGrp="1"/>
          </p:cNvSpPr>
          <p:nvPr>
            <p:ph type="body" sz="quarter" idx="27"/>
          </p:nvPr>
        </p:nvSpPr>
        <p:spPr>
          <a:xfrm>
            <a:off x="3767853" y="4468499"/>
            <a:ext cx="2332774" cy="602451"/>
          </a:xfrm>
        </p:spPr>
        <p:txBody>
          <a:bodyPr/>
          <a:lstStyle/>
          <a:p>
            <a:r>
              <a:rPr lang="fr-FR" sz="2400" b="1" dirty="0">
                <a:solidFill>
                  <a:srgbClr val="FF671F"/>
                </a:solidFill>
                <a:ea typeface="Roboto" pitchFamily="2" charset="0"/>
              </a:rPr>
              <a:t>Collaboratif </a:t>
            </a:r>
            <a:r>
              <a:rPr lang="fr-FR" sz="2000" b="1" dirty="0">
                <a:solidFill>
                  <a:srgbClr val="FF671F"/>
                </a:solidFill>
                <a:latin typeface="Roboto" pitchFamily="2" charset="0"/>
                <a:ea typeface="Roboto" pitchFamily="2" charset="0"/>
              </a:rPr>
              <a:t> </a:t>
            </a:r>
          </a:p>
        </p:txBody>
      </p:sp>
      <p:sp>
        <p:nvSpPr>
          <p:cNvPr id="27" name="Espace réservé du texte 26">
            <a:extLst>
              <a:ext uri="{FF2B5EF4-FFF2-40B4-BE49-F238E27FC236}">
                <a16:creationId xmlns:a16="http://schemas.microsoft.com/office/drawing/2014/main" id="{7D8C675D-1BCD-42A5-A721-D80E657B82B1}"/>
              </a:ext>
            </a:extLst>
          </p:cNvPr>
          <p:cNvSpPr>
            <a:spLocks noGrp="1"/>
          </p:cNvSpPr>
          <p:nvPr>
            <p:ph type="body" sz="quarter" idx="28"/>
          </p:nvPr>
        </p:nvSpPr>
        <p:spPr>
          <a:xfrm>
            <a:off x="3605492" y="5153660"/>
            <a:ext cx="2619350" cy="1385252"/>
          </a:xfrm>
        </p:spPr>
        <p:txBody>
          <a:bodyPr/>
          <a:lstStyle/>
          <a:p>
            <a:r>
              <a:rPr lang="fr-FR" sz="1600" b="1" dirty="0">
                <a:latin typeface="Roboto" pitchFamily="2" charset="0"/>
                <a:ea typeface="Roboto" pitchFamily="2" charset="0"/>
              </a:rPr>
              <a:t>Fidéliser et pérenniser</a:t>
            </a:r>
            <a:br>
              <a:rPr lang="fr-FR" dirty="0"/>
            </a:br>
            <a:r>
              <a:rPr lang="fr-FR" sz="1200" dirty="0">
                <a:latin typeface="Roboto" pitchFamily="2" charset="0"/>
                <a:ea typeface="Roboto" pitchFamily="2" charset="0"/>
              </a:rPr>
              <a:t> la relation entre exploitant, conseiller et organisations agricoles</a:t>
            </a:r>
            <a:endParaRPr lang="fr-FR" dirty="0">
              <a:latin typeface="Roboto" pitchFamily="2" charset="0"/>
              <a:ea typeface="Roboto" pitchFamily="2" charset="0"/>
            </a:endParaRPr>
          </a:p>
        </p:txBody>
      </p:sp>
      <p:pic>
        <p:nvPicPr>
          <p:cNvPr id="36" name="Espace réservé pour une image  35">
            <a:extLst>
              <a:ext uri="{FF2B5EF4-FFF2-40B4-BE49-F238E27FC236}">
                <a16:creationId xmlns:a16="http://schemas.microsoft.com/office/drawing/2014/main" id="{5840FD31-4451-42B4-A411-D2DED04484E8}"/>
              </a:ext>
            </a:extLst>
          </p:cNvPr>
          <p:cNvPicPr>
            <a:picLocks noGrp="1" noChangeAspect="1"/>
          </p:cNvPicPr>
          <p:nvPr>
            <p:ph type="pic" sz="quarter" idx="29"/>
          </p:nvPr>
        </p:nvPicPr>
        <p:blipFill rotWithShape="1">
          <a:blip r:embed="rId2" cstate="screen">
            <a:extLst>
              <a:ext uri="{28A0092B-C50C-407E-A947-70E740481C1C}">
                <a14:useLocalDpi xmlns:a14="http://schemas.microsoft.com/office/drawing/2010/main"/>
              </a:ext>
            </a:extLst>
          </a:blip>
          <a:srcRect l="-11494" t="2768" r="-52" b="1"/>
          <a:stretch/>
        </p:blipFill>
        <p:spPr>
          <a:xfrm>
            <a:off x="6599719" y="2405757"/>
            <a:ext cx="2334181" cy="2034631"/>
          </a:xfrm>
        </p:spPr>
      </p:pic>
      <p:pic>
        <p:nvPicPr>
          <p:cNvPr id="38" name="Espace réservé pour une image  37" descr="Une image contenant table, intérieur, assis&#10;&#10;Description générée avec un niveau de confiance élevé">
            <a:extLst>
              <a:ext uri="{FF2B5EF4-FFF2-40B4-BE49-F238E27FC236}">
                <a16:creationId xmlns:a16="http://schemas.microsoft.com/office/drawing/2014/main" id="{1EB0722E-C52B-4D86-AECB-482B24E1AB22}"/>
              </a:ext>
            </a:extLst>
          </p:cNvPr>
          <p:cNvPicPr>
            <a:picLocks noGrp="1" noChangeAspect="1"/>
          </p:cNvPicPr>
          <p:nvPr>
            <p:ph type="pic" sz="quarter" idx="30"/>
          </p:nvPr>
        </p:nvPicPr>
        <p:blipFill rotWithShape="1">
          <a:blip r:embed="rId3" cstate="screen">
            <a:extLst>
              <a:ext uri="{28A0092B-C50C-407E-A947-70E740481C1C}">
                <a14:useLocalDpi xmlns:a14="http://schemas.microsoft.com/office/drawing/2010/main"/>
              </a:ext>
            </a:extLst>
          </a:blip>
          <a:srcRect l="-19619" t="-14960" r="-8043" b="-8043"/>
          <a:stretch/>
        </p:blipFill>
        <p:spPr>
          <a:xfrm>
            <a:off x="9156536" y="1970391"/>
            <a:ext cx="2728197" cy="2628637"/>
          </a:xfrm>
        </p:spPr>
      </p:pic>
      <p:pic>
        <p:nvPicPr>
          <p:cNvPr id="34" name="Espace réservé pour une image  33" descr="Une image contenant LEGO, jouet, ciel&#10;&#10;Description générée avec un niveau de confiance très élevé">
            <a:extLst>
              <a:ext uri="{FF2B5EF4-FFF2-40B4-BE49-F238E27FC236}">
                <a16:creationId xmlns:a16="http://schemas.microsoft.com/office/drawing/2014/main" id="{D9A37FF8-607E-404C-9872-88AE37DFAC34}"/>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l="32" t="80" r="6890" b="-1756"/>
          <a:stretch/>
        </p:blipFill>
        <p:spPr>
          <a:xfrm>
            <a:off x="3773886" y="2443745"/>
            <a:ext cx="2421433" cy="1904222"/>
          </a:xfrm>
        </p:spPr>
      </p:pic>
      <p:sp>
        <p:nvSpPr>
          <p:cNvPr id="21" name="Titre 31">
            <a:extLst>
              <a:ext uri="{FF2B5EF4-FFF2-40B4-BE49-F238E27FC236}">
                <a16:creationId xmlns:a16="http://schemas.microsoft.com/office/drawing/2014/main" id="{5947382F-8A52-4EC3-A8A4-3AC592792A22}"/>
              </a:ext>
            </a:extLst>
          </p:cNvPr>
          <p:cNvSpPr>
            <a:spLocks noGrp="1"/>
          </p:cNvSpPr>
          <p:nvPr>
            <p:ph type="title"/>
          </p:nvPr>
        </p:nvSpPr>
        <p:spPr>
          <a:xfrm>
            <a:off x="467486" y="-23683"/>
            <a:ext cx="9503038" cy="1382384"/>
          </a:xfrm>
        </p:spPr>
        <p:txBody>
          <a:bodyPr>
            <a:normAutofit/>
          </a:bodyPr>
          <a:lstStyle/>
          <a:p>
            <a:r>
              <a:rPr lang="fr-FR" sz="4000" dirty="0"/>
              <a:t>Transformation digitale</a:t>
            </a:r>
          </a:p>
        </p:txBody>
      </p:sp>
      <p:sp>
        <p:nvSpPr>
          <p:cNvPr id="22" name="Espace réservé du texte 26">
            <a:extLst>
              <a:ext uri="{FF2B5EF4-FFF2-40B4-BE49-F238E27FC236}">
                <a16:creationId xmlns:a16="http://schemas.microsoft.com/office/drawing/2014/main" id="{39EECFC0-1C9C-4F61-BBC1-FBBF5B4B11DA}"/>
              </a:ext>
            </a:extLst>
          </p:cNvPr>
          <p:cNvSpPr txBox="1">
            <a:spLocks/>
          </p:cNvSpPr>
          <p:nvPr/>
        </p:nvSpPr>
        <p:spPr>
          <a:xfrm>
            <a:off x="411201" y="1400444"/>
            <a:ext cx="8763978" cy="691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200" dirty="0">
                <a:latin typeface="+mj-lt"/>
              </a:rPr>
              <a:t>Valeur technologique, économique et environnementale</a:t>
            </a:r>
            <a:br>
              <a:rPr lang="fr-FR" sz="2200" dirty="0"/>
            </a:br>
            <a:endParaRPr lang="fr-FR" sz="2200" dirty="0"/>
          </a:p>
        </p:txBody>
      </p:sp>
      <p:sp>
        <p:nvSpPr>
          <p:cNvPr id="2" name="Espace réservé de la date 1">
            <a:extLst>
              <a:ext uri="{FF2B5EF4-FFF2-40B4-BE49-F238E27FC236}">
                <a16:creationId xmlns:a16="http://schemas.microsoft.com/office/drawing/2014/main" id="{CE6B43E1-0B7E-4A1D-8EAA-26EE7D080582}"/>
              </a:ext>
            </a:extLst>
          </p:cNvPr>
          <p:cNvSpPr>
            <a:spLocks noGrp="1"/>
          </p:cNvSpPr>
          <p:nvPr>
            <p:ph type="dt" sz="half" idx="10"/>
          </p:nvPr>
        </p:nvSpPr>
        <p:spPr/>
        <p:txBody>
          <a:bodyPr/>
          <a:lstStyle/>
          <a:p>
            <a:fld id="{D1DF5A10-2D7D-4FCE-B8E0-ADAD2FDA4A90}" type="datetime1">
              <a:rPr lang="fr-FR" smtClean="0"/>
              <a:t>05/11/2019</a:t>
            </a:fld>
            <a:endParaRPr lang="fr-FR" dirty="0"/>
          </a:p>
        </p:txBody>
      </p:sp>
      <p:pic>
        <p:nvPicPr>
          <p:cNvPr id="16" name="Image 15">
            <a:extLst>
              <a:ext uri="{FF2B5EF4-FFF2-40B4-BE49-F238E27FC236}">
                <a16:creationId xmlns:a16="http://schemas.microsoft.com/office/drawing/2014/main" id="{DFC8FF0A-BB7F-4070-914F-A9A56AA6DE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313" y="2367794"/>
            <a:ext cx="2392216" cy="3496316"/>
          </a:xfrm>
          <a:prstGeom prst="rect">
            <a:avLst/>
          </a:prstGeom>
        </p:spPr>
      </p:pic>
    </p:spTree>
    <p:extLst>
      <p:ext uri="{BB962C8B-B14F-4D97-AF65-F5344CB8AC3E}">
        <p14:creationId xmlns:p14="http://schemas.microsoft.com/office/powerpoint/2010/main" val="327645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5">
            <a:extLst>
              <a:ext uri="{FF2B5EF4-FFF2-40B4-BE49-F238E27FC236}">
                <a16:creationId xmlns:a16="http://schemas.microsoft.com/office/drawing/2014/main" id="{02B835E5-4053-48BA-919E-8441B35223A8}"/>
              </a:ext>
            </a:extLst>
          </p:cNvPr>
          <p:cNvSpPr txBox="1">
            <a:spLocks/>
          </p:cNvSpPr>
          <p:nvPr/>
        </p:nvSpPr>
        <p:spPr>
          <a:xfrm>
            <a:off x="503917" y="298486"/>
            <a:ext cx="9655256" cy="610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latin typeface="Century Gothic" panose="020B0502020202020204" pitchFamily="34" charset="0"/>
              </a:rPr>
              <a:t>Agriculture de précision</a:t>
            </a:r>
          </a:p>
        </p:txBody>
      </p:sp>
      <p:pic>
        <p:nvPicPr>
          <p:cNvPr id="10" name="Picture 7">
            <a:extLst>
              <a:ext uri="{FF2B5EF4-FFF2-40B4-BE49-F238E27FC236}">
                <a16:creationId xmlns:a16="http://schemas.microsoft.com/office/drawing/2014/main" id="{FAC8C5D3-B9AA-4733-B889-D9C3DBF6E7A4}"/>
              </a:ext>
            </a:extLst>
          </p:cNvPr>
          <p:cNvPicPr>
            <a:picLocks noChangeAspect="1"/>
          </p:cNvPicPr>
          <p:nvPr/>
        </p:nvPicPr>
        <p:blipFill>
          <a:blip r:embed="rId2"/>
          <a:stretch>
            <a:fillRect/>
          </a:stretch>
        </p:blipFill>
        <p:spPr>
          <a:xfrm>
            <a:off x="9164563" y="908649"/>
            <a:ext cx="2523520" cy="4540985"/>
          </a:xfrm>
          <a:prstGeom prst="rect">
            <a:avLst/>
          </a:prstGeom>
          <a:ln>
            <a:noFill/>
          </a:ln>
          <a:effectLst>
            <a:outerShdw blurRad="292100" dist="139700" dir="2700000" algn="tl" rotWithShape="0">
              <a:srgbClr val="333333">
                <a:alpha val="65000"/>
              </a:srgbClr>
            </a:outerShdw>
          </a:effectLst>
        </p:spPr>
      </p:pic>
      <p:pic>
        <p:nvPicPr>
          <p:cNvPr id="2" name="Image 1">
            <a:extLst>
              <a:ext uri="{FF2B5EF4-FFF2-40B4-BE49-F238E27FC236}">
                <a16:creationId xmlns:a16="http://schemas.microsoft.com/office/drawing/2014/main" id="{0C1BC1F8-A35C-40ED-ADAA-ED73A53432AD}"/>
              </a:ext>
            </a:extLst>
          </p:cNvPr>
          <p:cNvPicPr>
            <a:picLocks noChangeAspect="1"/>
          </p:cNvPicPr>
          <p:nvPr/>
        </p:nvPicPr>
        <p:blipFill rotWithShape="1">
          <a:blip r:embed="rId3"/>
          <a:srcRect l="34175" t="11717" r="34310" b="4353"/>
          <a:stretch/>
        </p:blipFill>
        <p:spPr>
          <a:xfrm>
            <a:off x="1319583" y="1479744"/>
            <a:ext cx="2586480" cy="4592169"/>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1C6D49EC-90C2-4A10-B47D-CB5C7F088AB1}"/>
              </a:ext>
            </a:extLst>
          </p:cNvPr>
          <p:cNvPicPr>
            <a:picLocks noChangeAspect="1"/>
          </p:cNvPicPr>
          <p:nvPr/>
        </p:nvPicPr>
        <p:blipFill rotWithShape="1">
          <a:blip r:embed="rId4"/>
          <a:srcRect l="34310" t="11818" r="34175" b="4352"/>
          <a:stretch/>
        </p:blipFill>
        <p:spPr>
          <a:xfrm>
            <a:off x="6528093" y="2632364"/>
            <a:ext cx="2070391" cy="3671454"/>
          </a:xfrm>
          <a:prstGeom prst="rect">
            <a:avLst/>
          </a:prstGeom>
          <a:ln>
            <a:no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66E1208D-DE2F-4561-B9E5-BB908DDCB8AF}"/>
              </a:ext>
            </a:extLst>
          </p:cNvPr>
          <p:cNvPicPr>
            <a:picLocks noChangeAspect="1"/>
          </p:cNvPicPr>
          <p:nvPr/>
        </p:nvPicPr>
        <p:blipFill>
          <a:blip r:embed="rId5"/>
          <a:stretch>
            <a:fillRect/>
          </a:stretch>
        </p:blipFill>
        <p:spPr>
          <a:xfrm>
            <a:off x="4575872" y="1355053"/>
            <a:ext cx="2120654" cy="3754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70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B4E3B1-3CD6-BD46-8005-303ADACB5036}"/>
              </a:ext>
            </a:extLst>
          </p:cNvPr>
          <p:cNvPicPr>
            <a:picLocks noChangeAspect="1"/>
          </p:cNvPicPr>
          <p:nvPr/>
        </p:nvPicPr>
        <p:blipFill>
          <a:blip r:embed="rId2"/>
          <a:stretch>
            <a:fillRect/>
          </a:stretch>
        </p:blipFill>
        <p:spPr>
          <a:xfrm>
            <a:off x="232581" y="803189"/>
            <a:ext cx="11589416" cy="5288691"/>
          </a:xfrm>
          <a:prstGeom prst="rect">
            <a:avLst/>
          </a:prstGeom>
        </p:spPr>
      </p:pic>
    </p:spTree>
    <p:extLst>
      <p:ext uri="{BB962C8B-B14F-4D97-AF65-F5344CB8AC3E}">
        <p14:creationId xmlns:p14="http://schemas.microsoft.com/office/powerpoint/2010/main" val="294320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5">
            <a:extLst>
              <a:ext uri="{FF2B5EF4-FFF2-40B4-BE49-F238E27FC236}">
                <a16:creationId xmlns:a16="http://schemas.microsoft.com/office/drawing/2014/main" id="{02B835E5-4053-48BA-919E-8441B35223A8}"/>
              </a:ext>
            </a:extLst>
          </p:cNvPr>
          <p:cNvSpPr txBox="1">
            <a:spLocks/>
          </p:cNvSpPr>
          <p:nvPr/>
        </p:nvSpPr>
        <p:spPr>
          <a:xfrm>
            <a:off x="503917" y="298486"/>
            <a:ext cx="9655256" cy="610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err="1">
                <a:latin typeface="Century Gothic" panose="020B0502020202020204" pitchFamily="34" charset="0"/>
              </a:rPr>
              <a:t>Datalabs</a:t>
            </a:r>
            <a:endParaRPr lang="fr-FR" sz="3600" b="1" dirty="0">
              <a:latin typeface="Century Gothic" panose="020B0502020202020204" pitchFamily="34" charset="0"/>
            </a:endParaRPr>
          </a:p>
        </p:txBody>
      </p:sp>
      <p:grpSp>
        <p:nvGrpSpPr>
          <p:cNvPr id="3" name="Groupe 2">
            <a:extLst>
              <a:ext uri="{FF2B5EF4-FFF2-40B4-BE49-F238E27FC236}">
                <a16:creationId xmlns:a16="http://schemas.microsoft.com/office/drawing/2014/main" id="{C67CA850-00C7-425C-AE93-3F2DAB92E30B}"/>
              </a:ext>
            </a:extLst>
          </p:cNvPr>
          <p:cNvGrpSpPr/>
          <p:nvPr/>
        </p:nvGrpSpPr>
        <p:grpSpPr>
          <a:xfrm>
            <a:off x="5424055" y="354076"/>
            <a:ext cx="6393152" cy="3907848"/>
            <a:chOff x="2429238" y="1052945"/>
            <a:chExt cx="8889205" cy="5009285"/>
          </a:xfrm>
        </p:grpSpPr>
        <p:pic>
          <p:nvPicPr>
            <p:cNvPr id="2051" name="Image 1" descr="image001">
              <a:extLst>
                <a:ext uri="{FF2B5EF4-FFF2-40B4-BE49-F238E27FC236}">
                  <a16:creationId xmlns:a16="http://schemas.microsoft.com/office/drawing/2014/main" id="{3253613B-192E-404C-80BD-074B2E9B0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238" y="1052945"/>
              <a:ext cx="8889205" cy="5009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D210C5-D3EC-416F-9A54-9EFBCE4F8075}"/>
                </a:ext>
              </a:extLst>
            </p:cNvPr>
            <p:cNvSpPr/>
            <p:nvPr/>
          </p:nvSpPr>
          <p:spPr>
            <a:xfrm>
              <a:off x="6414652" y="1152960"/>
              <a:ext cx="1461655" cy="311728"/>
            </a:xfrm>
            <a:prstGeom prst="rect">
              <a:avLst/>
            </a:prstGeom>
            <a:solidFill>
              <a:schemeClr val="bg1">
                <a:lumMod val="95000"/>
              </a:schemeClr>
            </a:solidFill>
            <a:ln>
              <a:noFill/>
            </a:ln>
            <a:effectLst>
              <a:outerShdw blurRad="444500" dist="254000" dir="3900000" sx="98000" sy="98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latin typeface="Calibri" panose="020F0502020204030204" pitchFamily="34" charset="0"/>
                  <a:cs typeface="Calibri" panose="020F0502020204030204" pitchFamily="34" charset="0"/>
                </a:rPr>
                <a:t>Martin Pierre </a:t>
              </a:r>
            </a:p>
          </p:txBody>
        </p:sp>
      </p:grpSp>
      <p:pic>
        <p:nvPicPr>
          <p:cNvPr id="2050" name="Image 2" descr="image002">
            <a:extLst>
              <a:ext uri="{FF2B5EF4-FFF2-40B4-BE49-F238E27FC236}">
                <a16:creationId xmlns:a16="http://schemas.microsoft.com/office/drawing/2014/main" id="{F49ABF97-818C-4F1B-9461-D639FA1C5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72" y="2520702"/>
            <a:ext cx="7083123" cy="3983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07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25">
            <a:extLst>
              <a:ext uri="{FF2B5EF4-FFF2-40B4-BE49-F238E27FC236}">
                <a16:creationId xmlns:a16="http://schemas.microsoft.com/office/drawing/2014/main" id="{02B835E5-4053-48BA-919E-8441B35223A8}"/>
              </a:ext>
            </a:extLst>
          </p:cNvPr>
          <p:cNvSpPr txBox="1">
            <a:spLocks/>
          </p:cNvSpPr>
          <p:nvPr/>
        </p:nvSpPr>
        <p:spPr>
          <a:xfrm>
            <a:off x="503917" y="298486"/>
            <a:ext cx="9655256" cy="610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latin typeface="Century Gothic" panose="020B0502020202020204" pitchFamily="34" charset="0"/>
              </a:rPr>
              <a:t>Chartes de production &amp; HVE</a:t>
            </a:r>
          </a:p>
        </p:txBody>
      </p:sp>
      <p:grpSp>
        <p:nvGrpSpPr>
          <p:cNvPr id="37" name="Groupe 36">
            <a:extLst>
              <a:ext uri="{FF2B5EF4-FFF2-40B4-BE49-F238E27FC236}">
                <a16:creationId xmlns:a16="http://schemas.microsoft.com/office/drawing/2014/main" id="{80560D05-0CB3-4C6D-B3D9-91F449711F95}"/>
              </a:ext>
            </a:extLst>
          </p:cNvPr>
          <p:cNvGrpSpPr>
            <a:grpSpLocks noChangeAspect="1"/>
          </p:cNvGrpSpPr>
          <p:nvPr/>
        </p:nvGrpSpPr>
        <p:grpSpPr>
          <a:xfrm>
            <a:off x="3127886" y="2336259"/>
            <a:ext cx="1607632" cy="3365424"/>
            <a:chOff x="7268588" y="272795"/>
            <a:chExt cx="1884377" cy="3944766"/>
          </a:xfrm>
        </p:grpSpPr>
        <p:pic>
          <p:nvPicPr>
            <p:cNvPr id="38" name="Image 37">
              <a:extLst>
                <a:ext uri="{FF2B5EF4-FFF2-40B4-BE49-F238E27FC236}">
                  <a16:creationId xmlns:a16="http://schemas.microsoft.com/office/drawing/2014/main" id="{49F09B92-8291-4CF0-A625-B27283FF153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68588" y="272795"/>
              <a:ext cx="1884377" cy="3944766"/>
            </a:xfrm>
            <a:prstGeom prst="rect">
              <a:avLst/>
            </a:prstGeom>
          </p:spPr>
        </p:pic>
        <p:pic>
          <p:nvPicPr>
            <p:cNvPr id="39" name="Image 38">
              <a:extLst>
                <a:ext uri="{FF2B5EF4-FFF2-40B4-BE49-F238E27FC236}">
                  <a16:creationId xmlns:a16="http://schemas.microsoft.com/office/drawing/2014/main" id="{82CC2194-B3B1-4582-854E-1565BDD43295}"/>
                </a:ext>
              </a:extLst>
            </p:cNvPr>
            <p:cNvPicPr>
              <a:picLocks noChangeAspect="1"/>
            </p:cNvPicPr>
            <p:nvPr/>
          </p:nvPicPr>
          <p:blipFill>
            <a:blip r:embed="rId5"/>
            <a:stretch>
              <a:fillRect/>
            </a:stretch>
          </p:blipFill>
          <p:spPr>
            <a:xfrm>
              <a:off x="7430805" y="849873"/>
              <a:ext cx="1597908" cy="2807727"/>
            </a:xfrm>
            <a:prstGeom prst="roundRect">
              <a:avLst>
                <a:gd name="adj" fmla="val 1273"/>
              </a:avLst>
            </a:prstGeom>
            <a:ln>
              <a:solidFill>
                <a:schemeClr val="tx1"/>
              </a:solidFill>
            </a:ln>
            <a:effectLst/>
            <a:scene3d>
              <a:camera prst="orthographicFront"/>
              <a:lightRig rig="contrasting" dir="t">
                <a:rot lat="0" lon="0" rev="4200000"/>
              </a:lightRig>
            </a:scene3d>
            <a:sp3d prstMaterial="plastic">
              <a:bevelT w="0" h="0" prst="relaxedInset"/>
              <a:contourClr>
                <a:srgbClr val="969696"/>
              </a:contourClr>
            </a:sp3d>
          </p:spPr>
        </p:pic>
      </p:grpSp>
      <p:grpSp>
        <p:nvGrpSpPr>
          <p:cNvPr id="40" name="Groupe 39">
            <a:extLst>
              <a:ext uri="{FF2B5EF4-FFF2-40B4-BE49-F238E27FC236}">
                <a16:creationId xmlns:a16="http://schemas.microsoft.com/office/drawing/2014/main" id="{D81083B3-EED8-4EA6-B7A6-7A78EBF9E708}"/>
              </a:ext>
            </a:extLst>
          </p:cNvPr>
          <p:cNvGrpSpPr>
            <a:grpSpLocks noChangeAspect="1"/>
          </p:cNvGrpSpPr>
          <p:nvPr/>
        </p:nvGrpSpPr>
        <p:grpSpPr>
          <a:xfrm>
            <a:off x="5228073" y="2336259"/>
            <a:ext cx="1607631" cy="3365423"/>
            <a:chOff x="8593237" y="810531"/>
            <a:chExt cx="1604423" cy="3358708"/>
          </a:xfrm>
        </p:grpSpPr>
        <p:pic>
          <p:nvPicPr>
            <p:cNvPr id="41" name="Image 40">
              <a:extLst>
                <a:ext uri="{FF2B5EF4-FFF2-40B4-BE49-F238E27FC236}">
                  <a16:creationId xmlns:a16="http://schemas.microsoft.com/office/drawing/2014/main" id="{1779E791-0F93-4C4D-9C76-910F19C248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93237" y="810531"/>
              <a:ext cx="1604423" cy="3358708"/>
            </a:xfrm>
            <a:prstGeom prst="rect">
              <a:avLst/>
            </a:prstGeom>
          </p:spPr>
        </p:pic>
        <p:pic>
          <p:nvPicPr>
            <p:cNvPr id="42" name="Image 41">
              <a:extLst>
                <a:ext uri="{FF2B5EF4-FFF2-40B4-BE49-F238E27FC236}">
                  <a16:creationId xmlns:a16="http://schemas.microsoft.com/office/drawing/2014/main" id="{A06D6D4B-7EC7-416F-A320-C1E0F1B63628}"/>
                </a:ext>
              </a:extLst>
            </p:cNvPr>
            <p:cNvPicPr>
              <a:picLocks noChangeAspect="1"/>
            </p:cNvPicPr>
            <p:nvPr/>
          </p:nvPicPr>
          <p:blipFill>
            <a:blip r:embed="rId6"/>
            <a:stretch>
              <a:fillRect/>
            </a:stretch>
          </p:blipFill>
          <p:spPr>
            <a:xfrm>
              <a:off x="8730273" y="1319396"/>
              <a:ext cx="1369148" cy="2363837"/>
            </a:xfrm>
            <a:prstGeom prst="roundRect">
              <a:avLst>
                <a:gd name="adj" fmla="val 1273"/>
              </a:avLst>
            </a:prstGeom>
            <a:ln>
              <a:solidFill>
                <a:schemeClr val="tx1"/>
              </a:solidFill>
            </a:ln>
            <a:effectLst/>
            <a:scene3d>
              <a:camera prst="orthographicFront"/>
              <a:lightRig rig="contrasting" dir="t">
                <a:rot lat="0" lon="0" rev="4200000"/>
              </a:lightRig>
            </a:scene3d>
            <a:sp3d prstMaterial="plastic">
              <a:bevelT w="0" h="0" prst="relaxedInset"/>
              <a:contourClr>
                <a:srgbClr val="969696"/>
              </a:contourClr>
            </a:sp3d>
          </p:spPr>
        </p:pic>
      </p:grpSp>
      <p:grpSp>
        <p:nvGrpSpPr>
          <p:cNvPr id="43" name="Groupe 42">
            <a:extLst>
              <a:ext uri="{FF2B5EF4-FFF2-40B4-BE49-F238E27FC236}">
                <a16:creationId xmlns:a16="http://schemas.microsoft.com/office/drawing/2014/main" id="{B9B53947-4D85-445A-831E-1655F2B23550}"/>
              </a:ext>
            </a:extLst>
          </p:cNvPr>
          <p:cNvGrpSpPr>
            <a:grpSpLocks noChangeAspect="1"/>
          </p:cNvGrpSpPr>
          <p:nvPr/>
        </p:nvGrpSpPr>
        <p:grpSpPr>
          <a:xfrm>
            <a:off x="7328260" y="2336258"/>
            <a:ext cx="1607631" cy="3365423"/>
            <a:chOff x="10309586" y="3126603"/>
            <a:chExt cx="1604423" cy="3358708"/>
          </a:xfrm>
        </p:grpSpPr>
        <p:pic>
          <p:nvPicPr>
            <p:cNvPr id="44" name="Image 43">
              <a:extLst>
                <a:ext uri="{FF2B5EF4-FFF2-40B4-BE49-F238E27FC236}">
                  <a16:creationId xmlns:a16="http://schemas.microsoft.com/office/drawing/2014/main" id="{5A4985EC-5E65-4564-ACA9-67D184CA2BF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09586" y="3126603"/>
              <a:ext cx="1604423" cy="3358708"/>
            </a:xfrm>
            <a:prstGeom prst="rect">
              <a:avLst/>
            </a:prstGeom>
          </p:spPr>
        </p:pic>
        <p:pic>
          <p:nvPicPr>
            <p:cNvPr id="45" name="Image 44">
              <a:extLst>
                <a:ext uri="{FF2B5EF4-FFF2-40B4-BE49-F238E27FC236}">
                  <a16:creationId xmlns:a16="http://schemas.microsoft.com/office/drawing/2014/main" id="{9D325798-36F7-4201-B569-C0975543159D}"/>
                </a:ext>
              </a:extLst>
            </p:cNvPr>
            <p:cNvPicPr>
              <a:picLocks noChangeAspect="1"/>
            </p:cNvPicPr>
            <p:nvPr/>
          </p:nvPicPr>
          <p:blipFill>
            <a:blip r:embed="rId7"/>
            <a:stretch>
              <a:fillRect/>
            </a:stretch>
          </p:blipFill>
          <p:spPr>
            <a:xfrm>
              <a:off x="10419814" y="3630259"/>
              <a:ext cx="1394999" cy="2391850"/>
            </a:xfrm>
            <a:prstGeom prst="roundRect">
              <a:avLst>
                <a:gd name="adj" fmla="val 1273"/>
              </a:avLst>
            </a:prstGeom>
            <a:ln>
              <a:solidFill>
                <a:schemeClr val="tx1"/>
              </a:solidFill>
            </a:ln>
            <a:effectLst/>
            <a:scene3d>
              <a:camera prst="orthographicFront"/>
              <a:lightRig rig="contrasting" dir="t">
                <a:rot lat="0" lon="0" rev="4200000"/>
              </a:lightRig>
            </a:scene3d>
            <a:sp3d prstMaterial="plastic">
              <a:bevelT w="0" h="0" prst="relaxedInset"/>
              <a:contourClr>
                <a:srgbClr val="969696"/>
              </a:contourClr>
            </a:sp3d>
          </p:spPr>
        </p:pic>
      </p:grpSp>
    </p:spTree>
    <p:extLst>
      <p:ext uri="{BB962C8B-B14F-4D97-AF65-F5344CB8AC3E}">
        <p14:creationId xmlns:p14="http://schemas.microsoft.com/office/powerpoint/2010/main" val="2725479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capture d’écran&#10;&#10;Description générée avec un niveau de confiance très élevé">
            <a:extLst>
              <a:ext uri="{FF2B5EF4-FFF2-40B4-BE49-F238E27FC236}">
                <a16:creationId xmlns:a16="http://schemas.microsoft.com/office/drawing/2014/main" id="{61912BDD-E593-4DE7-A309-EBD2460614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849" y="3429000"/>
            <a:ext cx="1825730" cy="1130106"/>
          </a:xfrm>
          <a:prstGeom prst="rect">
            <a:avLst/>
          </a:prstGeom>
        </p:spPr>
      </p:pic>
      <p:pic>
        <p:nvPicPr>
          <p:cNvPr id="5" name="Image 4">
            <a:extLst>
              <a:ext uri="{FF2B5EF4-FFF2-40B4-BE49-F238E27FC236}">
                <a16:creationId xmlns:a16="http://schemas.microsoft.com/office/drawing/2014/main" id="{78949673-F7A1-4202-A8C5-3EA52CF501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549" y="3817537"/>
            <a:ext cx="2182372" cy="1780036"/>
          </a:xfrm>
          <a:prstGeom prst="rect">
            <a:avLst/>
          </a:prstGeom>
        </p:spPr>
      </p:pic>
      <p:pic>
        <p:nvPicPr>
          <p:cNvPr id="15" name="Image 14">
            <a:extLst>
              <a:ext uri="{FF2B5EF4-FFF2-40B4-BE49-F238E27FC236}">
                <a16:creationId xmlns:a16="http://schemas.microsoft.com/office/drawing/2014/main" id="{D4CF4AFA-5950-4256-AEC0-0D0A113CD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8999" y="3040463"/>
            <a:ext cx="1478862" cy="575881"/>
          </a:xfrm>
          <a:prstGeom prst="rect">
            <a:avLst/>
          </a:prstGeom>
        </p:spPr>
      </p:pic>
      <p:pic>
        <p:nvPicPr>
          <p:cNvPr id="16" name="Image 15">
            <a:extLst>
              <a:ext uri="{FF2B5EF4-FFF2-40B4-BE49-F238E27FC236}">
                <a16:creationId xmlns:a16="http://schemas.microsoft.com/office/drawing/2014/main" id="{E1F8D979-506D-4E04-9541-510B05586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9957" y="3976050"/>
            <a:ext cx="2035716" cy="1113696"/>
          </a:xfrm>
          <a:prstGeom prst="rect">
            <a:avLst/>
          </a:prstGeom>
        </p:spPr>
      </p:pic>
      <p:cxnSp>
        <p:nvCxnSpPr>
          <p:cNvPr id="18" name="Connecteur : en angle 17">
            <a:extLst>
              <a:ext uri="{FF2B5EF4-FFF2-40B4-BE49-F238E27FC236}">
                <a16:creationId xmlns:a16="http://schemas.microsoft.com/office/drawing/2014/main" id="{3CD24E77-62A6-4BEE-8E30-BA18BC1BF8CE}"/>
              </a:ext>
            </a:extLst>
          </p:cNvPr>
          <p:cNvCxnSpPr>
            <a:cxnSpLocks/>
          </p:cNvCxnSpPr>
          <p:nvPr/>
        </p:nvCxnSpPr>
        <p:spPr>
          <a:xfrm>
            <a:off x="3239876" y="3299670"/>
            <a:ext cx="6023560" cy="1453886"/>
          </a:xfrm>
          <a:prstGeom prst="bentConnector3">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8D8F9D8-4C69-410C-9073-EC841F1BF84B}"/>
              </a:ext>
            </a:extLst>
          </p:cNvPr>
          <p:cNvSpPr/>
          <p:nvPr/>
        </p:nvSpPr>
        <p:spPr>
          <a:xfrm>
            <a:off x="4259433" y="2174470"/>
            <a:ext cx="3348000" cy="3348000"/>
          </a:xfrm>
          <a:prstGeom prst="ellipse">
            <a:avLst/>
          </a:prstGeom>
          <a:solidFill>
            <a:schemeClr val="bg1"/>
          </a:solidFill>
          <a:ln>
            <a:noFill/>
          </a:ln>
          <a:effectLst>
            <a:outerShdw blurRad="444500" dist="254000" dir="3900000" sx="98000" sy="98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Roboto Lt"/>
              <a:ea typeface="+mn-ea"/>
              <a:cs typeface="+mn-cs"/>
            </a:endParaRPr>
          </a:p>
        </p:txBody>
      </p:sp>
      <p:pic>
        <p:nvPicPr>
          <p:cNvPr id="14" name="Image 13">
            <a:extLst>
              <a:ext uri="{FF2B5EF4-FFF2-40B4-BE49-F238E27FC236}">
                <a16:creationId xmlns:a16="http://schemas.microsoft.com/office/drawing/2014/main" id="{8C063F85-9C72-44CC-BC1F-65B2E2D50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122" y="4341941"/>
            <a:ext cx="1542720" cy="600748"/>
          </a:xfrm>
          <a:prstGeom prst="rect">
            <a:avLst/>
          </a:prstGeom>
        </p:spPr>
      </p:pic>
      <p:pic>
        <p:nvPicPr>
          <p:cNvPr id="21" name="Image 20">
            <a:extLst>
              <a:ext uri="{FF2B5EF4-FFF2-40B4-BE49-F238E27FC236}">
                <a16:creationId xmlns:a16="http://schemas.microsoft.com/office/drawing/2014/main" id="{5715ECF4-65E6-4ED5-8830-FF94025957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1750" y="2619453"/>
            <a:ext cx="1725092" cy="1725092"/>
          </a:xfrm>
          <a:prstGeom prst="rect">
            <a:avLst/>
          </a:prstGeom>
        </p:spPr>
      </p:pic>
      <p:pic>
        <p:nvPicPr>
          <p:cNvPr id="24" name="Image 23">
            <a:extLst>
              <a:ext uri="{FF2B5EF4-FFF2-40B4-BE49-F238E27FC236}">
                <a16:creationId xmlns:a16="http://schemas.microsoft.com/office/drawing/2014/main" id="{9F9437B8-3CB4-4B7B-85DA-D014A9E951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0841" y="5264686"/>
            <a:ext cx="568525" cy="665773"/>
          </a:xfrm>
          <a:prstGeom prst="rect">
            <a:avLst/>
          </a:prstGeom>
        </p:spPr>
      </p:pic>
      <p:cxnSp>
        <p:nvCxnSpPr>
          <p:cNvPr id="25" name="Connecteur : en angle 24">
            <a:extLst>
              <a:ext uri="{FF2B5EF4-FFF2-40B4-BE49-F238E27FC236}">
                <a16:creationId xmlns:a16="http://schemas.microsoft.com/office/drawing/2014/main" id="{816B717A-3F78-4869-95C0-FCAD2555A346}"/>
              </a:ext>
            </a:extLst>
          </p:cNvPr>
          <p:cNvCxnSpPr>
            <a:cxnSpLocks/>
            <a:endCxn id="24" idx="0"/>
          </p:cNvCxnSpPr>
          <p:nvPr/>
        </p:nvCxnSpPr>
        <p:spPr>
          <a:xfrm>
            <a:off x="6249168" y="5052802"/>
            <a:ext cx="1705936" cy="211884"/>
          </a:xfrm>
          <a:prstGeom prst="bentConnector2">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740E682B-DD23-473C-B374-CA2964FCF3DB}"/>
              </a:ext>
            </a:extLst>
          </p:cNvPr>
          <p:cNvGrpSpPr/>
          <p:nvPr/>
        </p:nvGrpSpPr>
        <p:grpSpPr>
          <a:xfrm>
            <a:off x="998459" y="3025395"/>
            <a:ext cx="2193715" cy="2441453"/>
            <a:chOff x="998459" y="2621177"/>
            <a:chExt cx="2193715" cy="2441453"/>
          </a:xfrm>
        </p:grpSpPr>
        <p:pic>
          <p:nvPicPr>
            <p:cNvPr id="34" name="Image 33">
              <a:extLst>
                <a:ext uri="{FF2B5EF4-FFF2-40B4-BE49-F238E27FC236}">
                  <a16:creationId xmlns:a16="http://schemas.microsoft.com/office/drawing/2014/main" id="{79152E95-EAFD-4293-94ED-27258A592A5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0148"/>
            <a:stretch/>
          </p:blipFill>
          <p:spPr>
            <a:xfrm>
              <a:off x="998459" y="2621177"/>
              <a:ext cx="2193715" cy="2441453"/>
            </a:xfrm>
            <a:prstGeom prst="rect">
              <a:avLst/>
            </a:prstGeom>
          </p:spPr>
        </p:pic>
        <p:pic>
          <p:nvPicPr>
            <p:cNvPr id="10" name="Espace réservé du contenu 8" descr="Une image contenant capture d’écran&#10;&#10;Description générée avec un niveau de confiance très élevé">
              <a:extLst>
                <a:ext uri="{FF2B5EF4-FFF2-40B4-BE49-F238E27FC236}">
                  <a16:creationId xmlns:a16="http://schemas.microsoft.com/office/drawing/2014/main" id="{A09252E4-1F18-4363-ACC8-689BCBCAC2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62633" y="3688197"/>
              <a:ext cx="560127" cy="954118"/>
            </a:xfrm>
            <a:prstGeom prst="rect">
              <a:avLst/>
            </a:prstGeom>
          </p:spPr>
        </p:pic>
      </p:grpSp>
      <p:sp>
        <p:nvSpPr>
          <p:cNvPr id="20" name="Titre 1">
            <a:extLst>
              <a:ext uri="{FF2B5EF4-FFF2-40B4-BE49-F238E27FC236}">
                <a16:creationId xmlns:a16="http://schemas.microsoft.com/office/drawing/2014/main" id="{7EDEB404-71A6-45F1-AB61-875FA4AD995A}"/>
              </a:ext>
            </a:extLst>
          </p:cNvPr>
          <p:cNvSpPr>
            <a:spLocks noGrp="1"/>
          </p:cNvSpPr>
          <p:nvPr>
            <p:ph type="title"/>
          </p:nvPr>
        </p:nvSpPr>
        <p:spPr>
          <a:xfrm>
            <a:off x="567316" y="672612"/>
            <a:ext cx="11057368" cy="691192"/>
          </a:xfrm>
        </p:spPr>
        <p:txBody>
          <a:bodyPr/>
          <a:lstStyle/>
          <a:p>
            <a:r>
              <a:rPr lang="fr-FR" dirty="0" err="1"/>
              <a:t>AGROptimization</a:t>
            </a:r>
            <a:r>
              <a:rPr lang="fr-FR" dirty="0"/>
              <a:t> System</a:t>
            </a:r>
          </a:p>
        </p:txBody>
      </p:sp>
      <p:sp>
        <p:nvSpPr>
          <p:cNvPr id="22" name="Espace réservé du texte 1">
            <a:extLst>
              <a:ext uri="{FF2B5EF4-FFF2-40B4-BE49-F238E27FC236}">
                <a16:creationId xmlns:a16="http://schemas.microsoft.com/office/drawing/2014/main" id="{51A43CE2-4586-4285-B138-A9FB3B0E42B4}"/>
              </a:ext>
            </a:extLst>
          </p:cNvPr>
          <p:cNvSpPr>
            <a:spLocks noGrp="1"/>
          </p:cNvSpPr>
          <p:nvPr>
            <p:ph type="body" sz="quarter" idx="15"/>
          </p:nvPr>
        </p:nvSpPr>
        <p:spPr>
          <a:xfrm>
            <a:off x="567315" y="1399147"/>
            <a:ext cx="8034255" cy="691192"/>
          </a:xfrm>
        </p:spPr>
        <p:txBody>
          <a:bodyPr/>
          <a:lstStyle/>
          <a:p>
            <a:pPr>
              <a:spcBef>
                <a:spcPts val="0"/>
              </a:spcBef>
            </a:pPr>
            <a:r>
              <a:rPr lang="fr-FR" sz="2000" dirty="0"/>
              <a:t>Un système ouvert et unique sur le marché pour la performance de l’agriculture</a:t>
            </a:r>
          </a:p>
        </p:txBody>
      </p:sp>
      <p:sp>
        <p:nvSpPr>
          <p:cNvPr id="28" name="Rectangle 27">
            <a:extLst>
              <a:ext uri="{FF2B5EF4-FFF2-40B4-BE49-F238E27FC236}">
                <a16:creationId xmlns:a16="http://schemas.microsoft.com/office/drawing/2014/main" id="{6713E068-FA2C-4FBB-85A6-0A1A42151D91}"/>
              </a:ext>
            </a:extLst>
          </p:cNvPr>
          <p:cNvSpPr/>
          <p:nvPr/>
        </p:nvSpPr>
        <p:spPr>
          <a:xfrm>
            <a:off x="5387485" y="5786231"/>
            <a:ext cx="1399357" cy="338554"/>
          </a:xfrm>
          <a:prstGeom prst="rect">
            <a:avLst/>
          </a:prstGeom>
        </p:spPr>
        <p:txBody>
          <a:bodyPr wrap="none">
            <a:spAutoFit/>
          </a:bodyPr>
          <a:lstStyle/>
          <a:p>
            <a:r>
              <a:rPr lang="fr-FR" sz="1600" dirty="0">
                <a:latin typeface="+mj-lt"/>
              </a:rPr>
              <a:t>Interopérabilité</a:t>
            </a:r>
          </a:p>
        </p:txBody>
      </p:sp>
      <p:sp>
        <p:nvSpPr>
          <p:cNvPr id="29" name="Rectangle 28">
            <a:extLst>
              <a:ext uri="{FF2B5EF4-FFF2-40B4-BE49-F238E27FC236}">
                <a16:creationId xmlns:a16="http://schemas.microsoft.com/office/drawing/2014/main" id="{BFA072B1-2459-43E0-B58B-65BD9689B800}"/>
              </a:ext>
            </a:extLst>
          </p:cNvPr>
          <p:cNvSpPr/>
          <p:nvPr/>
        </p:nvSpPr>
        <p:spPr>
          <a:xfrm>
            <a:off x="840196" y="5723173"/>
            <a:ext cx="2218877" cy="338554"/>
          </a:xfrm>
          <a:prstGeom prst="rect">
            <a:avLst/>
          </a:prstGeom>
        </p:spPr>
        <p:txBody>
          <a:bodyPr wrap="none">
            <a:spAutoFit/>
          </a:bodyPr>
          <a:lstStyle/>
          <a:p>
            <a:r>
              <a:rPr lang="fr-FR" sz="1600" dirty="0">
                <a:latin typeface="+mj-lt"/>
              </a:rPr>
              <a:t>Solutions opérationnelles</a:t>
            </a:r>
          </a:p>
        </p:txBody>
      </p:sp>
      <p:sp>
        <p:nvSpPr>
          <p:cNvPr id="30" name="Rectangle 29">
            <a:extLst>
              <a:ext uri="{FF2B5EF4-FFF2-40B4-BE49-F238E27FC236}">
                <a16:creationId xmlns:a16="http://schemas.microsoft.com/office/drawing/2014/main" id="{16780A0C-5C92-45D6-B619-CB9BDEABC9C4}"/>
              </a:ext>
            </a:extLst>
          </p:cNvPr>
          <p:cNvSpPr/>
          <p:nvPr/>
        </p:nvSpPr>
        <p:spPr>
          <a:xfrm>
            <a:off x="9487704" y="5761182"/>
            <a:ext cx="1947969" cy="338554"/>
          </a:xfrm>
          <a:prstGeom prst="rect">
            <a:avLst/>
          </a:prstGeom>
        </p:spPr>
        <p:txBody>
          <a:bodyPr wrap="none">
            <a:spAutoFit/>
          </a:bodyPr>
          <a:lstStyle/>
          <a:p>
            <a:r>
              <a:rPr lang="fr-FR" sz="1600" dirty="0">
                <a:latin typeface="+mj-lt"/>
              </a:rPr>
              <a:t>Solution décisionnelle</a:t>
            </a:r>
          </a:p>
        </p:txBody>
      </p:sp>
      <p:sp>
        <p:nvSpPr>
          <p:cNvPr id="31" name="Espace réservé de la date 1">
            <a:extLst>
              <a:ext uri="{FF2B5EF4-FFF2-40B4-BE49-F238E27FC236}">
                <a16:creationId xmlns:a16="http://schemas.microsoft.com/office/drawing/2014/main" id="{2A6FC0B9-7993-4C19-897A-E474A9ADF4E7}"/>
              </a:ext>
            </a:extLst>
          </p:cNvPr>
          <p:cNvSpPr>
            <a:spLocks noGrp="1"/>
          </p:cNvSpPr>
          <p:nvPr>
            <p:ph type="dt" sz="half" idx="10"/>
          </p:nvPr>
        </p:nvSpPr>
        <p:spPr>
          <a:xfrm>
            <a:off x="567316" y="6356350"/>
            <a:ext cx="2743200" cy="365125"/>
          </a:xfrm>
        </p:spPr>
        <p:txBody>
          <a:bodyPr/>
          <a:lstStyle/>
          <a:p>
            <a:fld id="{517814A7-F693-450A-A0F0-B2667FDD7CD8}" type="datetime1">
              <a:rPr lang="fr-FR" smtClean="0"/>
              <a:t>05/11/2019</a:t>
            </a:fld>
            <a:endParaRPr lang="fr-FR" dirty="0"/>
          </a:p>
        </p:txBody>
      </p:sp>
      <p:pic>
        <p:nvPicPr>
          <p:cNvPr id="6" name="Image 5">
            <a:extLst>
              <a:ext uri="{FF2B5EF4-FFF2-40B4-BE49-F238E27FC236}">
                <a16:creationId xmlns:a16="http://schemas.microsoft.com/office/drawing/2014/main" id="{BD154F8B-2368-4027-98BF-47856F4C7D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708" y="2247355"/>
            <a:ext cx="908667" cy="354062"/>
          </a:xfrm>
          <a:prstGeom prst="rect">
            <a:avLst/>
          </a:prstGeom>
        </p:spPr>
      </p:pic>
      <p:pic>
        <p:nvPicPr>
          <p:cNvPr id="26" name="Image 25" descr="Une image contenant clipart&#10;&#10;Description générée avec un niveau de confiance élevé">
            <a:extLst>
              <a:ext uri="{FF2B5EF4-FFF2-40B4-BE49-F238E27FC236}">
                <a16:creationId xmlns:a16="http://schemas.microsoft.com/office/drawing/2014/main" id="{952B4FB3-8E77-4212-8BD2-4D6C0FEC728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95316" y="2805752"/>
            <a:ext cx="630530" cy="309317"/>
          </a:xfrm>
          <a:prstGeom prst="rect">
            <a:avLst/>
          </a:prstGeom>
        </p:spPr>
      </p:pic>
      <p:pic>
        <p:nvPicPr>
          <p:cNvPr id="32" name="Image 31">
            <a:extLst>
              <a:ext uri="{FF2B5EF4-FFF2-40B4-BE49-F238E27FC236}">
                <a16:creationId xmlns:a16="http://schemas.microsoft.com/office/drawing/2014/main" id="{C14CCDFD-DEC0-4F1D-B55F-DFA09F74DA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65920" y="2236609"/>
            <a:ext cx="908666" cy="354061"/>
          </a:xfrm>
          <a:prstGeom prst="rect">
            <a:avLst/>
          </a:prstGeom>
        </p:spPr>
      </p:pic>
      <p:pic>
        <p:nvPicPr>
          <p:cNvPr id="33" name="Image 32">
            <a:extLst>
              <a:ext uri="{FF2B5EF4-FFF2-40B4-BE49-F238E27FC236}">
                <a16:creationId xmlns:a16="http://schemas.microsoft.com/office/drawing/2014/main" id="{388FDDBC-3CB0-46E6-8398-6AF4BC8186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2709" y="2770076"/>
            <a:ext cx="908666" cy="353841"/>
          </a:xfrm>
          <a:prstGeom prst="rect">
            <a:avLst/>
          </a:prstGeom>
        </p:spPr>
      </p:pic>
    </p:spTree>
    <p:extLst>
      <p:ext uri="{BB962C8B-B14F-4D97-AF65-F5344CB8AC3E}">
        <p14:creationId xmlns:p14="http://schemas.microsoft.com/office/powerpoint/2010/main" val="607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193A4-F207-4E8D-87AC-36B43FC86C29}"/>
              </a:ext>
            </a:extLst>
          </p:cNvPr>
          <p:cNvSpPr>
            <a:spLocks noGrp="1"/>
          </p:cNvSpPr>
          <p:nvPr>
            <p:ph type="title"/>
          </p:nvPr>
        </p:nvSpPr>
        <p:spPr>
          <a:xfrm>
            <a:off x="912060" y="2932981"/>
            <a:ext cx="6566324" cy="2288449"/>
          </a:xfrm>
        </p:spPr>
        <p:txBody>
          <a:bodyPr/>
          <a:lstStyle/>
          <a:p>
            <a:r>
              <a:rPr lang="fr-FR" dirty="0">
                <a:latin typeface="Century Gothic" panose="020B0502020202020204" pitchFamily="34" charset="0"/>
              </a:rPr>
              <a:t>Solutions </a:t>
            </a:r>
            <a:br>
              <a:rPr lang="fr-FR" dirty="0">
                <a:latin typeface="Century Gothic" panose="020B0502020202020204" pitchFamily="34" charset="0"/>
              </a:rPr>
            </a:br>
            <a:r>
              <a:rPr lang="fr-FR" dirty="0">
                <a:latin typeface="Century Gothic" panose="020B0502020202020204" pitchFamily="34" charset="0"/>
              </a:rPr>
              <a:t>pour une Agriculture augmentée</a:t>
            </a:r>
          </a:p>
        </p:txBody>
      </p:sp>
      <p:sp>
        <p:nvSpPr>
          <p:cNvPr id="3" name="Espace réservé du texte 2">
            <a:extLst>
              <a:ext uri="{FF2B5EF4-FFF2-40B4-BE49-F238E27FC236}">
                <a16:creationId xmlns:a16="http://schemas.microsoft.com/office/drawing/2014/main" id="{4F11B8C7-A559-4E9C-BAE9-B915D9DD86E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1603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43294" y="551576"/>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Valérie MAZZA, </a:t>
            </a:r>
            <a:r>
              <a:rPr lang="fr-FR" sz="2400" dirty="0">
                <a:latin typeface="Abadi MT Condensed Light" panose="020B0306030101010103" pitchFamily="34" charset="77"/>
              </a:rPr>
              <a:t>Présidente du Laboratoire d’Innovation Territorial grandes cultures </a:t>
            </a:r>
          </a:p>
          <a:p>
            <a:r>
              <a:rPr lang="fr-FR" sz="2400" dirty="0">
                <a:latin typeface="Abadi MT Condensed Light" panose="020B0306030101010103" pitchFamily="34" charset="77"/>
              </a:rPr>
              <a:t>en Auvergne</a:t>
            </a: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rot="16200000">
            <a:off x="7979448" y="2628418"/>
            <a:ext cx="6858001" cy="1601164"/>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rot="5400000">
            <a:off x="8317746" y="186261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3005198-9D40-7845-813B-874AB47E0C03}"/>
              </a:ext>
            </a:extLst>
          </p:cNvPr>
          <p:cNvSpPr txBox="1"/>
          <p:nvPr/>
        </p:nvSpPr>
        <p:spPr>
          <a:xfrm>
            <a:off x="3543293" y="2112829"/>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Nicolas FERRAS, </a:t>
            </a:r>
            <a:r>
              <a:rPr lang="fr-FR" sz="2400" dirty="0">
                <a:latin typeface="Abadi MT Condensed Light" panose="020B0306030101010103" pitchFamily="34" charset="77"/>
              </a:rPr>
              <a:t>Directeur des opérations et relations partenaires </a:t>
            </a:r>
          </a:p>
          <a:p>
            <a:r>
              <a:rPr lang="fr-FR" sz="2400" dirty="0">
                <a:latin typeface="Abadi MT Condensed Light" panose="020B0306030101010103" pitchFamily="34" charset="77"/>
              </a:rPr>
              <a:t>de SMAG / </a:t>
            </a:r>
            <a:r>
              <a:rPr lang="fr-FR" sz="2400" dirty="0" err="1">
                <a:latin typeface="Abadi MT Condensed Light" panose="020B0306030101010103" pitchFamily="34" charset="77"/>
              </a:rPr>
              <a:t>InVivo</a:t>
            </a:r>
            <a:endParaRPr lang="fr-FR" sz="2400" dirty="0">
              <a:latin typeface="Abadi MT Condensed Light" panose="020B0306030101010103" pitchFamily="34" charset="77"/>
            </a:endParaRPr>
          </a:p>
        </p:txBody>
      </p:sp>
      <p:sp>
        <p:nvSpPr>
          <p:cNvPr id="10" name="ZoneTexte 9">
            <a:extLst>
              <a:ext uri="{FF2B5EF4-FFF2-40B4-BE49-F238E27FC236}">
                <a16:creationId xmlns:a16="http://schemas.microsoft.com/office/drawing/2014/main" id="{764AC310-B928-EC41-8C9B-F6900058F9D8}"/>
              </a:ext>
            </a:extLst>
          </p:cNvPr>
          <p:cNvSpPr txBox="1"/>
          <p:nvPr/>
        </p:nvSpPr>
        <p:spPr>
          <a:xfrm>
            <a:off x="3543293" y="3993810"/>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Philippe LEROUX, </a:t>
            </a:r>
            <a:r>
              <a:rPr lang="fr-FR" sz="2400" dirty="0">
                <a:latin typeface="Abadi MT Condensed Light" panose="020B0306030101010103" pitchFamily="34" charset="77"/>
              </a:rPr>
              <a:t>Directeur général de la Fondation AVRIL</a:t>
            </a:r>
          </a:p>
        </p:txBody>
      </p:sp>
      <p:sp>
        <p:nvSpPr>
          <p:cNvPr id="11" name="ZoneTexte 10">
            <a:extLst>
              <a:ext uri="{FF2B5EF4-FFF2-40B4-BE49-F238E27FC236}">
                <a16:creationId xmlns:a16="http://schemas.microsoft.com/office/drawing/2014/main" id="{32E6D4F9-47DA-154A-AEC4-EC9E5BD45D75}"/>
              </a:ext>
            </a:extLst>
          </p:cNvPr>
          <p:cNvSpPr txBox="1"/>
          <p:nvPr/>
        </p:nvSpPr>
        <p:spPr>
          <a:xfrm>
            <a:off x="3543294" y="5761472"/>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Christophe OUTIER, </a:t>
            </a:r>
            <a:r>
              <a:rPr lang="fr-FR" sz="2400" dirty="0">
                <a:latin typeface="Abadi MT Condensed Light" panose="020B0306030101010103" pitchFamily="34" charset="77"/>
              </a:rPr>
              <a:t>Directeur commercial de </a:t>
            </a:r>
            <a:r>
              <a:rPr lang="fr-FR" sz="2400" dirty="0" err="1">
                <a:latin typeface="Abadi MT Condensed Light" panose="020B0306030101010103" pitchFamily="34" charset="77"/>
              </a:rPr>
              <a:t>Nordnet</a:t>
            </a:r>
            <a:endParaRPr lang="fr-FR" sz="2400" dirty="0">
              <a:latin typeface="Abadi MT Condensed Light" panose="020B0306030101010103" pitchFamily="34" charset="77"/>
            </a:endParaRPr>
          </a:p>
        </p:txBody>
      </p:sp>
      <p:pic>
        <p:nvPicPr>
          <p:cNvPr id="13" name="Image 12">
            <a:extLst>
              <a:ext uri="{FF2B5EF4-FFF2-40B4-BE49-F238E27FC236}">
                <a16:creationId xmlns:a16="http://schemas.microsoft.com/office/drawing/2014/main" id="{75D7EA3D-B762-3B46-9B13-8D814D677FF5}"/>
              </a:ext>
            </a:extLst>
          </p:cNvPr>
          <p:cNvPicPr>
            <a:picLocks noChangeAspect="1"/>
          </p:cNvPicPr>
          <p:nvPr/>
        </p:nvPicPr>
        <p:blipFill>
          <a:blip r:embed="rId2"/>
          <a:stretch>
            <a:fillRect/>
          </a:stretch>
        </p:blipFill>
        <p:spPr>
          <a:xfrm rot="5400000">
            <a:off x="-3030506" y="2628418"/>
            <a:ext cx="6858001" cy="1601164"/>
          </a:xfrm>
          <a:prstGeom prst="rect">
            <a:avLst/>
          </a:prstGeom>
        </p:spPr>
      </p:pic>
      <p:sp>
        <p:nvSpPr>
          <p:cNvPr id="14" name="Rectangle 13">
            <a:extLst>
              <a:ext uri="{FF2B5EF4-FFF2-40B4-BE49-F238E27FC236}">
                <a16:creationId xmlns:a16="http://schemas.microsoft.com/office/drawing/2014/main" id="{4061CF46-697A-3444-A875-E249C21F3E4C}"/>
              </a:ext>
            </a:extLst>
          </p:cNvPr>
          <p:cNvSpPr/>
          <p:nvPr/>
        </p:nvSpPr>
        <p:spPr>
          <a:xfrm rot="5400000">
            <a:off x="-1156103" y="493120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DAF36E9-8DD0-BA45-8B39-DC51CA2B08A2}"/>
              </a:ext>
            </a:extLst>
          </p:cNvPr>
          <p:cNvPicPr>
            <a:picLocks noChangeAspect="1"/>
          </p:cNvPicPr>
          <p:nvPr/>
        </p:nvPicPr>
        <p:blipFill>
          <a:blip r:embed="rId3"/>
          <a:stretch>
            <a:fillRect/>
          </a:stretch>
        </p:blipFill>
        <p:spPr>
          <a:xfrm>
            <a:off x="1404375" y="78554"/>
            <a:ext cx="1730513" cy="1730513"/>
          </a:xfrm>
          <a:prstGeom prst="ellipse">
            <a:avLst/>
          </a:prstGeom>
          <a:ln>
            <a:noFill/>
          </a:ln>
          <a:effectLst>
            <a:softEdge rad="112500"/>
          </a:effectLst>
        </p:spPr>
      </p:pic>
      <p:pic>
        <p:nvPicPr>
          <p:cNvPr id="12" name="Image 11">
            <a:extLst>
              <a:ext uri="{FF2B5EF4-FFF2-40B4-BE49-F238E27FC236}">
                <a16:creationId xmlns:a16="http://schemas.microsoft.com/office/drawing/2014/main" id="{5EF45557-1CCB-DD4F-8662-F376875C7298}"/>
              </a:ext>
            </a:extLst>
          </p:cNvPr>
          <p:cNvPicPr>
            <a:picLocks noChangeAspect="1"/>
          </p:cNvPicPr>
          <p:nvPr/>
        </p:nvPicPr>
        <p:blipFill>
          <a:blip r:embed="rId4"/>
          <a:stretch>
            <a:fillRect/>
          </a:stretch>
        </p:blipFill>
        <p:spPr>
          <a:xfrm>
            <a:off x="1341437" y="1728892"/>
            <a:ext cx="1781469" cy="1740583"/>
          </a:xfrm>
          <a:prstGeom prst="ellipse">
            <a:avLst/>
          </a:prstGeom>
          <a:ln>
            <a:noFill/>
          </a:ln>
          <a:effectLst>
            <a:softEdge rad="112500"/>
          </a:effectLst>
        </p:spPr>
      </p:pic>
      <p:pic>
        <p:nvPicPr>
          <p:cNvPr id="16" name="Image 15">
            <a:extLst>
              <a:ext uri="{FF2B5EF4-FFF2-40B4-BE49-F238E27FC236}">
                <a16:creationId xmlns:a16="http://schemas.microsoft.com/office/drawing/2014/main" id="{09EF3069-357D-F043-89CB-B7DD6D65509A}"/>
              </a:ext>
            </a:extLst>
          </p:cNvPr>
          <p:cNvPicPr>
            <a:picLocks noChangeAspect="1"/>
          </p:cNvPicPr>
          <p:nvPr/>
        </p:nvPicPr>
        <p:blipFill>
          <a:blip r:embed="rId5"/>
          <a:stretch>
            <a:fillRect/>
          </a:stretch>
        </p:blipFill>
        <p:spPr>
          <a:xfrm>
            <a:off x="1392237" y="3466329"/>
            <a:ext cx="1740583" cy="1740583"/>
          </a:xfrm>
          <a:prstGeom prst="ellipse">
            <a:avLst/>
          </a:prstGeom>
          <a:ln>
            <a:noFill/>
          </a:ln>
          <a:effectLst>
            <a:softEdge rad="112500"/>
          </a:effectLst>
        </p:spPr>
      </p:pic>
      <p:pic>
        <p:nvPicPr>
          <p:cNvPr id="17" name="Image 16">
            <a:extLst>
              <a:ext uri="{FF2B5EF4-FFF2-40B4-BE49-F238E27FC236}">
                <a16:creationId xmlns:a16="http://schemas.microsoft.com/office/drawing/2014/main" id="{42AC2B40-A207-9B4E-B6A1-ED66CB1B3D19}"/>
              </a:ext>
            </a:extLst>
          </p:cNvPr>
          <p:cNvPicPr>
            <a:picLocks noChangeAspect="1"/>
          </p:cNvPicPr>
          <p:nvPr/>
        </p:nvPicPr>
        <p:blipFill>
          <a:blip r:embed="rId6"/>
          <a:stretch>
            <a:fillRect/>
          </a:stretch>
        </p:blipFill>
        <p:spPr>
          <a:xfrm>
            <a:off x="1384337" y="5117417"/>
            <a:ext cx="1740583" cy="1740583"/>
          </a:xfrm>
          <a:prstGeom prst="ellipse">
            <a:avLst/>
          </a:prstGeom>
          <a:ln>
            <a:noFill/>
          </a:ln>
          <a:effectLst>
            <a:softEdge rad="112500"/>
          </a:effectLst>
        </p:spPr>
      </p:pic>
    </p:spTree>
    <p:extLst>
      <p:ext uri="{BB962C8B-B14F-4D97-AF65-F5344CB8AC3E}">
        <p14:creationId xmlns:p14="http://schemas.microsoft.com/office/powerpoint/2010/main" val="329338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5600" y="3429000"/>
            <a:ext cx="11167165" cy="769441"/>
          </a:xfrm>
          <a:prstGeom prst="rect">
            <a:avLst/>
          </a:prstGeom>
          <a:noFill/>
        </p:spPr>
        <p:txBody>
          <a:bodyPr wrap="square" rtlCol="0">
            <a:spAutoFit/>
          </a:bodyPr>
          <a:lstStyle/>
          <a:p>
            <a:r>
              <a:rPr lang="fr-FR" sz="4400" b="1" dirty="0">
                <a:latin typeface="Abadi MT Condensed Light" panose="020B0306030101010103" pitchFamily="34" charset="77"/>
              </a:rPr>
              <a:t>Focus robotique</a:t>
            </a:r>
            <a:endParaRPr lang="fr-FR" sz="3200" dirty="0">
              <a:latin typeface="Abadi MT Condensed Light" panose="020B0306030101010103" pitchFamily="34" charset="77"/>
            </a:endParaRP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0" y="5209725"/>
            <a:ext cx="12192000" cy="1648275"/>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096000" y="50593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060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7302843" y="2397948"/>
            <a:ext cx="4753322" cy="2246769"/>
          </a:xfrm>
          <a:prstGeom prst="rect">
            <a:avLst/>
          </a:prstGeom>
          <a:noFill/>
        </p:spPr>
        <p:txBody>
          <a:bodyPr wrap="square" rtlCol="0">
            <a:spAutoFit/>
          </a:bodyPr>
          <a:lstStyle/>
          <a:p>
            <a:r>
              <a:rPr lang="fr-FR" sz="4400" b="1" dirty="0">
                <a:latin typeface="Abadi MT Condensed Light" panose="020B0306030101010103" pitchFamily="34" charset="77"/>
              </a:rPr>
              <a:t>Jean-Pierre CHANET</a:t>
            </a:r>
          </a:p>
          <a:p>
            <a:endParaRPr lang="fr-FR" sz="3200" dirty="0">
              <a:latin typeface="Abadi MT Condensed Light" panose="020B0306030101010103" pitchFamily="34" charset="77"/>
            </a:endParaRPr>
          </a:p>
          <a:p>
            <a:r>
              <a:rPr lang="fr-FR" sz="3200" dirty="0">
                <a:latin typeface="Abadi MT Condensed Light" panose="020B0306030101010103" pitchFamily="34" charset="77"/>
              </a:rPr>
              <a:t>Directeur de l’unité de recherche TSCF, IRSTEA</a:t>
            </a: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20159" y="5207000"/>
            <a:ext cx="12212159" cy="1651000"/>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195391" y="50720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6A3A35E-1799-3048-993A-1892041C8DF5}"/>
              </a:ext>
            </a:extLst>
          </p:cNvPr>
          <p:cNvPicPr>
            <a:picLocks noChangeAspect="1"/>
          </p:cNvPicPr>
          <p:nvPr/>
        </p:nvPicPr>
        <p:blipFill>
          <a:blip r:embed="rId3"/>
          <a:stretch>
            <a:fillRect/>
          </a:stretch>
        </p:blipFill>
        <p:spPr>
          <a:xfrm>
            <a:off x="-1" y="-30200"/>
            <a:ext cx="6888199" cy="6888199"/>
          </a:xfrm>
          <a:prstGeom prst="rect">
            <a:avLst/>
          </a:prstGeom>
        </p:spPr>
      </p:pic>
    </p:spTree>
    <p:extLst>
      <p:ext uri="{BB962C8B-B14F-4D97-AF65-F5344CB8AC3E}">
        <p14:creationId xmlns:p14="http://schemas.microsoft.com/office/powerpoint/2010/main" val="305652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7302843" y="2397948"/>
            <a:ext cx="4753322" cy="2431435"/>
          </a:xfrm>
          <a:prstGeom prst="rect">
            <a:avLst/>
          </a:prstGeom>
          <a:noFill/>
        </p:spPr>
        <p:txBody>
          <a:bodyPr wrap="square" rtlCol="0">
            <a:spAutoFit/>
          </a:bodyPr>
          <a:lstStyle/>
          <a:p>
            <a:r>
              <a:rPr lang="fr-FR" sz="4400" b="1" dirty="0">
                <a:latin typeface="Abadi MT Condensed Light" panose="020B0306030101010103" pitchFamily="34" charset="77"/>
              </a:rPr>
              <a:t>Fanny AGOSTINI</a:t>
            </a:r>
          </a:p>
          <a:p>
            <a:r>
              <a:rPr lang="fr-FR" sz="4400" b="1" dirty="0">
                <a:latin typeface="Abadi MT Condensed Light" panose="020B0306030101010103" pitchFamily="34" charset="77"/>
              </a:rPr>
              <a:t>Henri LANDES</a:t>
            </a:r>
          </a:p>
          <a:p>
            <a:endParaRPr lang="fr-FR" sz="3200" dirty="0">
              <a:latin typeface="Abadi MT Condensed Light" panose="020B0306030101010103" pitchFamily="34" charset="77"/>
            </a:endParaRPr>
          </a:p>
          <a:p>
            <a:r>
              <a:rPr lang="fr-FR" sz="3200" dirty="0">
                <a:latin typeface="Abadi MT Condensed Light" panose="020B0306030101010103" pitchFamily="34" charset="77"/>
              </a:rPr>
              <a:t>Fondateurs de </a:t>
            </a:r>
            <a:r>
              <a:rPr lang="fr-FR" sz="3200" dirty="0" err="1">
                <a:latin typeface="Abadi MT Condensed Light" panose="020B0306030101010103" pitchFamily="34" charset="77"/>
              </a:rPr>
              <a:t>LanDestini</a:t>
            </a:r>
            <a:endParaRPr lang="fr-FR" sz="3200" dirty="0">
              <a:latin typeface="Abadi MT Condensed Light" panose="020B0306030101010103" pitchFamily="34" charset="77"/>
            </a:endParaRP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20159" y="5207000"/>
            <a:ext cx="12212159" cy="1651000"/>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195391" y="50720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4E81C55-3FD7-3A4F-A449-B7560E2A47DB}"/>
              </a:ext>
            </a:extLst>
          </p:cNvPr>
          <p:cNvPicPr>
            <a:picLocks noChangeAspect="1"/>
          </p:cNvPicPr>
          <p:nvPr/>
        </p:nvPicPr>
        <p:blipFill>
          <a:blip r:embed="rId3"/>
          <a:stretch>
            <a:fillRect/>
          </a:stretch>
        </p:blipFill>
        <p:spPr>
          <a:xfrm>
            <a:off x="-20159" y="0"/>
            <a:ext cx="6697579" cy="6858000"/>
          </a:xfrm>
          <a:prstGeom prst="rect">
            <a:avLst/>
          </a:prstGeom>
        </p:spPr>
      </p:pic>
    </p:spTree>
    <p:extLst>
      <p:ext uri="{BB962C8B-B14F-4D97-AF65-F5344CB8AC3E}">
        <p14:creationId xmlns:p14="http://schemas.microsoft.com/office/powerpoint/2010/main" val="228424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37"/>
          <p:cNvPicPr preferRelativeResize="0"/>
          <p:nvPr/>
        </p:nvPicPr>
        <p:blipFill>
          <a:blip r:embed="rId3">
            <a:alphaModFix/>
          </a:blip>
          <a:stretch>
            <a:fillRect/>
          </a:stretch>
        </p:blipFill>
        <p:spPr>
          <a:xfrm>
            <a:off x="7505267" y="802601"/>
            <a:ext cx="2807532" cy="2807532"/>
          </a:xfrm>
          <a:prstGeom prst="rect">
            <a:avLst/>
          </a:prstGeom>
          <a:noFill/>
          <a:ln>
            <a:noFill/>
          </a:ln>
        </p:spPr>
      </p:pic>
      <p:pic>
        <p:nvPicPr>
          <p:cNvPr id="403" name="Google Shape;403;p37"/>
          <p:cNvPicPr preferRelativeResize="0"/>
          <p:nvPr/>
        </p:nvPicPr>
        <p:blipFill rotWithShape="1">
          <a:blip r:embed="rId4">
            <a:alphaModFix/>
          </a:blip>
          <a:srcRect t="7535"/>
          <a:stretch/>
        </p:blipFill>
        <p:spPr>
          <a:xfrm rot="10800000">
            <a:off x="1" y="1"/>
            <a:ext cx="2624233" cy="2589233"/>
          </a:xfrm>
          <a:prstGeom prst="rect">
            <a:avLst/>
          </a:prstGeom>
          <a:noFill/>
          <a:ln>
            <a:noFill/>
          </a:ln>
        </p:spPr>
      </p:pic>
      <p:pic>
        <p:nvPicPr>
          <p:cNvPr id="404" name="Google Shape;404;p37"/>
          <p:cNvPicPr preferRelativeResize="0"/>
          <p:nvPr/>
        </p:nvPicPr>
        <p:blipFill>
          <a:blip r:embed="rId5">
            <a:alphaModFix/>
          </a:blip>
          <a:stretch>
            <a:fillRect/>
          </a:stretch>
        </p:blipFill>
        <p:spPr>
          <a:xfrm>
            <a:off x="10312800" y="4515901"/>
            <a:ext cx="1754133" cy="1426433"/>
          </a:xfrm>
          <a:prstGeom prst="rect">
            <a:avLst/>
          </a:prstGeom>
          <a:noFill/>
          <a:ln>
            <a:noFill/>
          </a:ln>
        </p:spPr>
      </p:pic>
      <p:sp>
        <p:nvSpPr>
          <p:cNvPr id="405" name="Google Shape;405;p37"/>
          <p:cNvSpPr/>
          <p:nvPr/>
        </p:nvSpPr>
        <p:spPr>
          <a:xfrm rot="5400000">
            <a:off x="5477800" y="142967"/>
            <a:ext cx="1236400" cy="12194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06" name="Google Shape;406;p37"/>
          <p:cNvPicPr preferRelativeResize="0"/>
          <p:nvPr/>
        </p:nvPicPr>
        <p:blipFill>
          <a:blip r:embed="rId6">
            <a:alphaModFix/>
          </a:blip>
          <a:stretch>
            <a:fillRect/>
          </a:stretch>
        </p:blipFill>
        <p:spPr>
          <a:xfrm>
            <a:off x="10934300" y="5662733"/>
            <a:ext cx="960267" cy="1125267"/>
          </a:xfrm>
          <a:prstGeom prst="rect">
            <a:avLst/>
          </a:prstGeom>
          <a:noFill/>
          <a:ln>
            <a:noFill/>
          </a:ln>
        </p:spPr>
      </p:pic>
      <p:sp>
        <p:nvSpPr>
          <p:cNvPr id="407" name="Google Shape;407;p37"/>
          <p:cNvSpPr txBox="1">
            <a:spLocks noGrp="1"/>
          </p:cNvSpPr>
          <p:nvPr>
            <p:ph type="ctrTitle"/>
          </p:nvPr>
        </p:nvSpPr>
        <p:spPr>
          <a:xfrm>
            <a:off x="594867" y="2322833"/>
            <a:ext cx="6910400" cy="2497200"/>
          </a:xfrm>
          <a:prstGeom prst="rect">
            <a:avLst/>
          </a:prstGeom>
        </p:spPr>
        <p:txBody>
          <a:bodyPr spcFirstLastPara="1" vert="horz" wrap="square" lIns="121900" tIns="121900" rIns="121900" bIns="121900" rtlCol="0" anchor="ctr" anchorCtr="0">
            <a:noAutofit/>
          </a:bodyPr>
          <a:lstStyle/>
          <a:p>
            <a:pPr>
              <a:spcBef>
                <a:spcPts val="0"/>
              </a:spcBef>
            </a:pPr>
            <a:r>
              <a:rPr lang="fr" sz="5333">
                <a:latin typeface="Playfair Display"/>
                <a:ea typeface="Playfair Display"/>
                <a:cs typeface="Playfair Display"/>
                <a:sym typeface="Playfair Display"/>
              </a:rPr>
              <a:t>LanDestini au </a:t>
            </a:r>
            <a:br>
              <a:rPr lang="fr" sz="5333">
                <a:latin typeface="Playfair Display"/>
                <a:ea typeface="Playfair Display"/>
                <a:cs typeface="Playfair Display"/>
                <a:sym typeface="Playfair Display"/>
              </a:rPr>
            </a:br>
            <a:r>
              <a:rPr lang="fr" sz="5333">
                <a:latin typeface="Playfair Display"/>
                <a:ea typeface="Playfair Display"/>
                <a:cs typeface="Playfair Display"/>
                <a:sym typeface="Playfair Display"/>
              </a:rPr>
              <a:t>Smart Agri Forum</a:t>
            </a:r>
            <a:endParaRPr sz="2400">
              <a:latin typeface="Playfair Display"/>
              <a:ea typeface="Playfair Display"/>
              <a:cs typeface="Playfair Display"/>
              <a:sym typeface="Playfair Display"/>
            </a:endParaRPr>
          </a:p>
        </p:txBody>
      </p:sp>
      <p:pic>
        <p:nvPicPr>
          <p:cNvPr id="408" name="Google Shape;408;p37"/>
          <p:cNvPicPr preferRelativeResize="0"/>
          <p:nvPr/>
        </p:nvPicPr>
        <p:blipFill>
          <a:blip r:embed="rId7">
            <a:alphaModFix/>
          </a:blip>
          <a:stretch>
            <a:fillRect/>
          </a:stretch>
        </p:blipFill>
        <p:spPr>
          <a:xfrm>
            <a:off x="8762710" y="5840735"/>
            <a:ext cx="1932625" cy="716767"/>
          </a:xfrm>
          <a:prstGeom prst="rect">
            <a:avLst/>
          </a:prstGeom>
          <a:noFill/>
          <a:ln>
            <a:noFill/>
          </a:ln>
        </p:spPr>
      </p:pic>
      <p:sp>
        <p:nvSpPr>
          <p:cNvPr id="409" name="Google Shape;409;p37"/>
          <p:cNvSpPr txBox="1"/>
          <p:nvPr/>
        </p:nvSpPr>
        <p:spPr>
          <a:xfrm>
            <a:off x="175000" y="5891517"/>
            <a:ext cx="5790800" cy="615200"/>
          </a:xfrm>
          <a:prstGeom prst="rect">
            <a:avLst/>
          </a:prstGeom>
          <a:noFill/>
          <a:ln>
            <a:noFill/>
          </a:ln>
        </p:spPr>
        <p:txBody>
          <a:bodyPr spcFirstLastPara="1" wrap="square" lIns="121900" tIns="121900" rIns="121900" bIns="121900" anchor="t" anchorCtr="0">
            <a:noAutofit/>
          </a:bodyPr>
          <a:lstStyle/>
          <a:p>
            <a:r>
              <a:rPr lang="fr" sz="2400">
                <a:latin typeface="Nunito"/>
                <a:ea typeface="Nunito"/>
                <a:cs typeface="Nunito"/>
                <a:sym typeface="Nunito"/>
              </a:rPr>
              <a:t>avec Henri Landes et Fanny Agostini</a:t>
            </a:r>
            <a:endParaRPr sz="2400">
              <a:latin typeface="Nunito"/>
              <a:ea typeface="Nunito"/>
              <a:cs typeface="Nunito"/>
              <a:sym typeface="Nunito"/>
            </a:endParaRPr>
          </a:p>
          <a:p>
            <a:r>
              <a:rPr lang="fr" sz="2400">
                <a:latin typeface="Nunito"/>
                <a:ea typeface="Nunito"/>
                <a:cs typeface="Nunito"/>
                <a:sym typeface="Nunito"/>
              </a:rPr>
              <a:t>le 5 novembre 2019</a:t>
            </a:r>
            <a:endParaRPr sz="2400">
              <a:latin typeface="Nunito"/>
              <a:ea typeface="Nunito"/>
              <a:cs typeface="Nunito"/>
              <a:sym typeface="Nunito"/>
            </a:endParaRPr>
          </a:p>
        </p:txBody>
      </p:sp>
      <p:pic>
        <p:nvPicPr>
          <p:cNvPr id="2" name="Image 1">
            <a:extLst>
              <a:ext uri="{FF2B5EF4-FFF2-40B4-BE49-F238E27FC236}">
                <a16:creationId xmlns:a16="http://schemas.microsoft.com/office/drawing/2014/main" id="{056B2641-5867-A84E-B544-D65D2E3651AC}"/>
              </a:ext>
            </a:extLst>
          </p:cNvPr>
          <p:cNvPicPr>
            <a:picLocks noChangeAspect="1"/>
          </p:cNvPicPr>
          <p:nvPr/>
        </p:nvPicPr>
        <p:blipFill>
          <a:blip r:embed="rId8"/>
          <a:stretch>
            <a:fillRect/>
          </a:stretch>
        </p:blipFill>
        <p:spPr>
          <a:xfrm>
            <a:off x="3868" y="-2177"/>
            <a:ext cx="12188132" cy="6860177"/>
          </a:xfrm>
          <a:prstGeom prst="rect">
            <a:avLst/>
          </a:prstGeom>
        </p:spPr>
      </p:pic>
    </p:spTree>
    <p:extLst>
      <p:ext uri="{BB962C8B-B14F-4D97-AF65-F5344CB8AC3E}">
        <p14:creationId xmlns:p14="http://schemas.microsoft.com/office/powerpoint/2010/main" val="3634607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p:nvPr/>
        </p:nvSpPr>
        <p:spPr>
          <a:xfrm>
            <a:off x="620656" y="809297"/>
            <a:ext cx="7545200" cy="16928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5200" b="1">
                <a:solidFill>
                  <a:srgbClr val="262626"/>
                </a:solidFill>
                <a:latin typeface="Playfair Display"/>
                <a:ea typeface="Playfair Display"/>
                <a:cs typeface="Playfair Display"/>
                <a:sym typeface="Playfair Display"/>
              </a:rPr>
              <a:t>Qu’est-ce que                ?</a:t>
            </a:r>
            <a:endParaRPr sz="5200" b="1">
              <a:solidFill>
                <a:srgbClr val="262626"/>
              </a:solidFill>
              <a:latin typeface="Playfair Display"/>
              <a:ea typeface="Playfair Display"/>
              <a:cs typeface="Playfair Display"/>
              <a:sym typeface="Playfair Display"/>
            </a:endParaRPr>
          </a:p>
          <a:p>
            <a:pPr algn="ctr">
              <a:buClr>
                <a:srgbClr val="000000"/>
              </a:buClr>
              <a:buSzPts val="3900"/>
            </a:pPr>
            <a:endParaRPr sz="5200" b="1">
              <a:solidFill>
                <a:srgbClr val="262626"/>
              </a:solidFill>
              <a:latin typeface="Playfair Display"/>
              <a:ea typeface="Playfair Display"/>
              <a:cs typeface="Playfair Display"/>
              <a:sym typeface="Playfair Display"/>
            </a:endParaRPr>
          </a:p>
        </p:txBody>
      </p:sp>
      <p:sp>
        <p:nvSpPr>
          <p:cNvPr id="415" name="Google Shape;415;p38"/>
          <p:cNvSpPr txBox="1"/>
          <p:nvPr/>
        </p:nvSpPr>
        <p:spPr>
          <a:xfrm>
            <a:off x="629267" y="2532732"/>
            <a:ext cx="7528000" cy="4234400"/>
          </a:xfrm>
          <a:prstGeom prst="rect">
            <a:avLst/>
          </a:prstGeom>
          <a:noFill/>
          <a:ln>
            <a:noFill/>
          </a:ln>
        </p:spPr>
        <p:txBody>
          <a:bodyPr spcFirstLastPara="1" wrap="square" lIns="91433" tIns="45700" rIns="91433" bIns="45700" anchor="t" anchorCtr="0">
            <a:noAutofit/>
          </a:bodyPr>
          <a:lstStyle/>
          <a:p>
            <a:pPr algn="just">
              <a:spcBef>
                <a:spcPts val="667"/>
              </a:spcBef>
              <a:buClr>
                <a:schemeClr val="dk1"/>
              </a:buClr>
            </a:pPr>
            <a:r>
              <a:rPr lang="fr" sz="2000">
                <a:solidFill>
                  <a:schemeClr val="dk1"/>
                </a:solidFill>
                <a:latin typeface="Open Sans"/>
                <a:ea typeface="Open Sans"/>
                <a:cs typeface="Open Sans"/>
                <a:sym typeface="Open Sans"/>
              </a:rPr>
              <a:t>Se </a:t>
            </a:r>
            <a:r>
              <a:rPr lang="fr" sz="2000" b="1">
                <a:solidFill>
                  <a:schemeClr val="dk1"/>
                </a:solidFill>
                <a:latin typeface="Open Sans"/>
                <a:ea typeface="Open Sans"/>
                <a:cs typeface="Open Sans"/>
                <a:sym typeface="Open Sans"/>
              </a:rPr>
              <a:t>reconnecter à la nature</a:t>
            </a:r>
            <a:r>
              <a:rPr lang="fr" sz="2000">
                <a:solidFill>
                  <a:schemeClr val="dk1"/>
                </a:solidFill>
                <a:latin typeface="Open Sans"/>
                <a:ea typeface="Open Sans"/>
                <a:cs typeface="Open Sans"/>
                <a:sym typeface="Open Sans"/>
              </a:rPr>
              <a:t>, agir pour la protéger et ce faisant réinventer de nouvelles manières de vivre et des nouveaux modèles économiques. Vivre avec plus de sens, de joie et de résilience…</a:t>
            </a:r>
            <a:endParaRPr sz="2000">
              <a:solidFill>
                <a:schemeClr val="dk1"/>
              </a:solidFill>
              <a:latin typeface="Open Sans"/>
              <a:ea typeface="Open Sans"/>
              <a:cs typeface="Open Sans"/>
              <a:sym typeface="Open Sans"/>
            </a:endParaRPr>
          </a:p>
          <a:p>
            <a:pPr algn="just">
              <a:spcBef>
                <a:spcPts val="667"/>
              </a:spcBef>
              <a:buClr>
                <a:schemeClr val="dk1"/>
              </a:buClr>
            </a:pPr>
            <a:endParaRPr sz="2000">
              <a:solidFill>
                <a:schemeClr val="dk1"/>
              </a:solidFill>
              <a:latin typeface="Open Sans"/>
              <a:ea typeface="Open Sans"/>
              <a:cs typeface="Open Sans"/>
              <a:sym typeface="Open Sans"/>
            </a:endParaRPr>
          </a:p>
          <a:p>
            <a:pPr algn="just">
              <a:spcBef>
                <a:spcPts val="667"/>
              </a:spcBef>
              <a:buClr>
                <a:schemeClr val="dk1"/>
              </a:buClr>
            </a:pPr>
            <a:r>
              <a:rPr lang="fr" sz="2000">
                <a:solidFill>
                  <a:schemeClr val="dk1"/>
                </a:solidFill>
                <a:latin typeface="Open Sans"/>
                <a:ea typeface="Open Sans"/>
                <a:cs typeface="Open Sans"/>
                <a:sym typeface="Open Sans"/>
              </a:rPr>
              <a:t>Au service de cette vision, LanDestini est un fonds de dotation à but non lucratif, qui a pour mission de reconnecter les humains à la terre, la nature, la ruralité, et de contribuer</a:t>
            </a:r>
            <a:r>
              <a:rPr lang="fr" sz="2000">
                <a:solidFill>
                  <a:schemeClr val="dk1"/>
                </a:solidFill>
                <a:latin typeface="Open Sans SemiBold"/>
                <a:ea typeface="Open Sans SemiBold"/>
                <a:cs typeface="Open Sans SemiBold"/>
                <a:sym typeface="Open Sans SemiBold"/>
              </a:rPr>
              <a:t> à la préservation et à la diversité du vivant.</a:t>
            </a:r>
            <a:endParaRPr sz="2000">
              <a:solidFill>
                <a:schemeClr val="dk1"/>
              </a:solidFill>
              <a:latin typeface="Open Sans SemiBold"/>
              <a:ea typeface="Open Sans SemiBold"/>
              <a:cs typeface="Open Sans SemiBold"/>
              <a:sym typeface="Open Sans SemiBold"/>
            </a:endParaRPr>
          </a:p>
          <a:p>
            <a:pPr algn="just">
              <a:buClr>
                <a:srgbClr val="000000"/>
              </a:buClr>
              <a:buSzPts val="1200"/>
            </a:pPr>
            <a:endParaRPr sz="1600">
              <a:solidFill>
                <a:srgbClr val="0C0C0C"/>
              </a:solidFill>
              <a:latin typeface="Open Sans"/>
              <a:ea typeface="Open Sans"/>
              <a:cs typeface="Open Sans"/>
              <a:sym typeface="Open Sans"/>
            </a:endParaRPr>
          </a:p>
        </p:txBody>
      </p:sp>
      <p:cxnSp>
        <p:nvCxnSpPr>
          <p:cNvPr id="416" name="Google Shape;416;p38"/>
          <p:cNvCxnSpPr/>
          <p:nvPr/>
        </p:nvCxnSpPr>
        <p:spPr>
          <a:xfrm>
            <a:off x="6893000" y="2501767"/>
            <a:ext cx="1242000" cy="17600"/>
          </a:xfrm>
          <a:prstGeom prst="straightConnector1">
            <a:avLst/>
          </a:prstGeom>
          <a:noFill/>
          <a:ln w="28575" cap="flat" cmpd="sng">
            <a:solidFill>
              <a:schemeClr val="dk1"/>
            </a:solidFill>
            <a:prstDash val="solid"/>
            <a:miter lim="800000"/>
            <a:headEnd type="none" w="sm" len="sm"/>
            <a:tailEnd type="none" w="sm" len="sm"/>
          </a:ln>
        </p:spPr>
      </p:cxnSp>
      <p:sp>
        <p:nvSpPr>
          <p:cNvPr id="417" name="Google Shape;417;p38"/>
          <p:cNvSpPr/>
          <p:nvPr/>
        </p:nvSpPr>
        <p:spPr>
          <a:xfrm>
            <a:off x="620643" y="2838051"/>
            <a:ext cx="57504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endParaRPr sz="1867">
              <a:solidFill>
                <a:schemeClr val="dk1"/>
              </a:solidFill>
              <a:latin typeface="Calibri"/>
              <a:ea typeface="Calibri"/>
              <a:cs typeface="Calibri"/>
              <a:sym typeface="Calibri"/>
            </a:endParaRPr>
          </a:p>
        </p:txBody>
      </p:sp>
      <p:pic>
        <p:nvPicPr>
          <p:cNvPr id="418" name="Google Shape;418;p38"/>
          <p:cNvPicPr preferRelativeResize="0"/>
          <p:nvPr/>
        </p:nvPicPr>
        <p:blipFill>
          <a:blip r:embed="rId3">
            <a:alphaModFix/>
          </a:blip>
          <a:stretch>
            <a:fillRect/>
          </a:stretch>
        </p:blipFill>
        <p:spPr>
          <a:xfrm>
            <a:off x="5250737" y="270869"/>
            <a:ext cx="2024032" cy="2024001"/>
          </a:xfrm>
          <a:prstGeom prst="rect">
            <a:avLst/>
          </a:prstGeom>
          <a:noFill/>
          <a:ln>
            <a:noFill/>
          </a:ln>
        </p:spPr>
      </p:pic>
      <p:pic>
        <p:nvPicPr>
          <p:cNvPr id="419" name="Google Shape;419;p38"/>
          <p:cNvPicPr preferRelativeResize="0"/>
          <p:nvPr/>
        </p:nvPicPr>
        <p:blipFill>
          <a:blip r:embed="rId4">
            <a:alphaModFix/>
          </a:blip>
          <a:stretch>
            <a:fillRect/>
          </a:stretch>
        </p:blipFill>
        <p:spPr>
          <a:xfrm>
            <a:off x="8572256" y="4444851"/>
            <a:ext cx="3619744" cy="2413163"/>
          </a:xfrm>
          <a:prstGeom prst="rect">
            <a:avLst/>
          </a:prstGeom>
          <a:noFill/>
          <a:ln>
            <a:noFill/>
          </a:ln>
        </p:spPr>
      </p:pic>
      <p:pic>
        <p:nvPicPr>
          <p:cNvPr id="420" name="Google Shape;420;p38"/>
          <p:cNvPicPr preferRelativeResize="0"/>
          <p:nvPr/>
        </p:nvPicPr>
        <p:blipFill rotWithShape="1">
          <a:blip r:embed="rId5">
            <a:alphaModFix/>
          </a:blip>
          <a:srcRect t="16984"/>
          <a:stretch/>
        </p:blipFill>
        <p:spPr>
          <a:xfrm>
            <a:off x="8572267" y="1"/>
            <a:ext cx="3619731" cy="2116868"/>
          </a:xfrm>
          <a:prstGeom prst="rect">
            <a:avLst/>
          </a:prstGeom>
          <a:noFill/>
          <a:ln>
            <a:noFill/>
          </a:ln>
        </p:spPr>
      </p:pic>
      <p:pic>
        <p:nvPicPr>
          <p:cNvPr id="421" name="Google Shape;421;p38"/>
          <p:cNvPicPr preferRelativeResize="0"/>
          <p:nvPr/>
        </p:nvPicPr>
        <p:blipFill rotWithShape="1">
          <a:blip r:embed="rId6">
            <a:alphaModFix/>
          </a:blip>
          <a:srcRect t="3529" b="2846"/>
          <a:stretch/>
        </p:blipFill>
        <p:spPr>
          <a:xfrm>
            <a:off x="8572267" y="2031734"/>
            <a:ext cx="3619731" cy="2413133"/>
          </a:xfrm>
          <a:prstGeom prst="rect">
            <a:avLst/>
          </a:prstGeom>
          <a:noFill/>
          <a:ln>
            <a:noFill/>
          </a:ln>
        </p:spPr>
      </p:pic>
      <p:sp>
        <p:nvSpPr>
          <p:cNvPr id="422" name="Google Shape;422;p38"/>
          <p:cNvSpPr txBox="1"/>
          <p:nvPr/>
        </p:nvSpPr>
        <p:spPr>
          <a:xfrm>
            <a:off x="10168000" y="6499533"/>
            <a:ext cx="2024000" cy="369200"/>
          </a:xfrm>
          <a:prstGeom prst="rect">
            <a:avLst/>
          </a:prstGeom>
          <a:noFill/>
          <a:ln>
            <a:noFill/>
          </a:ln>
        </p:spPr>
        <p:txBody>
          <a:bodyPr spcFirstLastPara="1" wrap="square" lIns="121900" tIns="121900" rIns="121900" bIns="121900" anchor="t" anchorCtr="0">
            <a:noAutofit/>
          </a:bodyPr>
          <a:lstStyle/>
          <a:p>
            <a:pPr algn="r"/>
            <a:r>
              <a:rPr lang="fr" sz="1333">
                <a:solidFill>
                  <a:srgbClr val="FFFFFF"/>
                </a:solidFill>
                <a:latin typeface="Calibri"/>
                <a:ea typeface="Calibri"/>
                <a:cs typeface="Calibri"/>
                <a:sym typeface="Calibri"/>
              </a:rPr>
              <a:t>Photos : Nicole Heiling</a:t>
            </a:r>
            <a:endParaRPr sz="1333">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1632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5600" y="3429000"/>
            <a:ext cx="11167165" cy="769441"/>
          </a:xfrm>
          <a:prstGeom prst="rect">
            <a:avLst/>
          </a:prstGeom>
          <a:noFill/>
        </p:spPr>
        <p:txBody>
          <a:bodyPr wrap="square" rtlCol="0">
            <a:spAutoFit/>
          </a:bodyPr>
          <a:lstStyle/>
          <a:p>
            <a:r>
              <a:rPr lang="fr-FR" sz="4400" b="1" dirty="0">
                <a:latin typeface="Abadi MT Condensed Light" panose="020B0306030101010103" pitchFamily="34" charset="77"/>
              </a:rPr>
              <a:t>Les chantiers prioritaires : connectivité, data et traçabilité </a:t>
            </a:r>
            <a:endParaRPr lang="fr-FR" sz="3200" dirty="0">
              <a:latin typeface="Abadi MT Condensed Light" panose="020B0306030101010103" pitchFamily="34" charset="77"/>
            </a:endParaRP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0" y="5209725"/>
            <a:ext cx="12192000" cy="1648275"/>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096000" y="50593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3319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cxnSp>
        <p:nvCxnSpPr>
          <p:cNvPr id="427" name="Google Shape;427;p39"/>
          <p:cNvCxnSpPr/>
          <p:nvPr/>
        </p:nvCxnSpPr>
        <p:spPr>
          <a:xfrm rot="10800000">
            <a:off x="6083000" y="2043667"/>
            <a:ext cx="26000" cy="3666400"/>
          </a:xfrm>
          <a:prstGeom prst="straightConnector1">
            <a:avLst/>
          </a:prstGeom>
          <a:noFill/>
          <a:ln w="28575" cap="flat" cmpd="sng">
            <a:solidFill>
              <a:srgbClr val="000000"/>
            </a:solidFill>
            <a:prstDash val="solid"/>
            <a:miter lim="800000"/>
            <a:headEnd type="none" w="sm" len="sm"/>
            <a:tailEnd type="none" w="sm" len="sm"/>
          </a:ln>
        </p:spPr>
      </p:cxnSp>
      <p:sp>
        <p:nvSpPr>
          <p:cNvPr id="428" name="Google Shape;428;p39"/>
          <p:cNvSpPr/>
          <p:nvPr/>
        </p:nvSpPr>
        <p:spPr>
          <a:xfrm>
            <a:off x="457067" y="1466133"/>
            <a:ext cx="5499600" cy="3692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2400" b="1">
                <a:solidFill>
                  <a:srgbClr val="274E13"/>
                </a:solidFill>
                <a:latin typeface="Open Sans"/>
                <a:ea typeface="Open Sans"/>
                <a:cs typeface="Open Sans"/>
                <a:sym typeface="Open Sans"/>
              </a:rPr>
              <a:t>FANNY AGOSTINI</a:t>
            </a:r>
            <a:endParaRPr sz="2400">
              <a:solidFill>
                <a:srgbClr val="274E13"/>
              </a:solidFill>
              <a:latin typeface="Calibri"/>
              <a:ea typeface="Calibri"/>
              <a:cs typeface="Calibri"/>
              <a:sym typeface="Calibri"/>
            </a:endParaRPr>
          </a:p>
        </p:txBody>
      </p:sp>
      <p:sp>
        <p:nvSpPr>
          <p:cNvPr id="429" name="Google Shape;429;p39"/>
          <p:cNvSpPr/>
          <p:nvPr/>
        </p:nvSpPr>
        <p:spPr>
          <a:xfrm>
            <a:off x="6355404" y="1466117"/>
            <a:ext cx="5346800" cy="369200"/>
          </a:xfrm>
          <a:prstGeom prst="rect">
            <a:avLst/>
          </a:prstGeom>
          <a:noFill/>
          <a:ln>
            <a:noFill/>
          </a:ln>
        </p:spPr>
        <p:txBody>
          <a:bodyPr spcFirstLastPara="1" wrap="square" lIns="91433" tIns="45700" rIns="91433" bIns="45700" anchor="t" anchorCtr="0">
            <a:noAutofit/>
          </a:bodyPr>
          <a:lstStyle/>
          <a:p>
            <a:pPr algn="ctr">
              <a:buClr>
                <a:srgbClr val="000000"/>
              </a:buClr>
              <a:buSzPts val="1400"/>
            </a:pPr>
            <a:r>
              <a:rPr lang="fr" sz="2400" b="1">
                <a:solidFill>
                  <a:srgbClr val="274E13"/>
                </a:solidFill>
                <a:latin typeface="Open Sans"/>
                <a:ea typeface="Open Sans"/>
                <a:cs typeface="Open Sans"/>
                <a:sym typeface="Open Sans"/>
              </a:rPr>
              <a:t>HENRI LANDES</a:t>
            </a:r>
            <a:endParaRPr sz="2400">
              <a:solidFill>
                <a:srgbClr val="274E13"/>
              </a:solidFill>
              <a:latin typeface="Calibri"/>
              <a:ea typeface="Calibri"/>
              <a:cs typeface="Calibri"/>
              <a:sym typeface="Calibri"/>
            </a:endParaRPr>
          </a:p>
        </p:txBody>
      </p:sp>
      <p:pic>
        <p:nvPicPr>
          <p:cNvPr id="430" name="Google Shape;430;p39"/>
          <p:cNvPicPr preferRelativeResize="0"/>
          <p:nvPr/>
        </p:nvPicPr>
        <p:blipFill>
          <a:blip r:embed="rId3">
            <a:alphaModFix/>
          </a:blip>
          <a:stretch>
            <a:fillRect/>
          </a:stretch>
        </p:blipFill>
        <p:spPr>
          <a:xfrm>
            <a:off x="317100" y="2069733"/>
            <a:ext cx="5499616" cy="3666403"/>
          </a:xfrm>
          <a:prstGeom prst="rect">
            <a:avLst/>
          </a:prstGeom>
          <a:noFill/>
          <a:ln>
            <a:noFill/>
          </a:ln>
        </p:spPr>
      </p:pic>
      <p:pic>
        <p:nvPicPr>
          <p:cNvPr id="431" name="Google Shape;431;p39" descr="Henri Poupoune.jpg"/>
          <p:cNvPicPr preferRelativeResize="0"/>
          <p:nvPr/>
        </p:nvPicPr>
        <p:blipFill rotWithShape="1">
          <a:blip r:embed="rId4">
            <a:alphaModFix/>
          </a:blip>
          <a:srcRect b="5917"/>
          <a:stretch/>
        </p:blipFill>
        <p:spPr>
          <a:xfrm>
            <a:off x="6375300" y="2069733"/>
            <a:ext cx="5499600" cy="3666400"/>
          </a:xfrm>
          <a:prstGeom prst="rect">
            <a:avLst/>
          </a:prstGeom>
          <a:noFill/>
          <a:ln>
            <a:noFill/>
          </a:ln>
        </p:spPr>
      </p:pic>
      <p:sp>
        <p:nvSpPr>
          <p:cNvPr id="432" name="Google Shape;432;p39"/>
          <p:cNvSpPr txBox="1"/>
          <p:nvPr/>
        </p:nvSpPr>
        <p:spPr>
          <a:xfrm>
            <a:off x="457067" y="5773333"/>
            <a:ext cx="2024000" cy="369200"/>
          </a:xfrm>
          <a:prstGeom prst="rect">
            <a:avLst/>
          </a:prstGeom>
          <a:noFill/>
          <a:ln>
            <a:noFill/>
          </a:ln>
        </p:spPr>
        <p:txBody>
          <a:bodyPr spcFirstLastPara="1" wrap="square" lIns="121900" tIns="121900" rIns="121900" bIns="121900" anchor="t" anchorCtr="0">
            <a:noAutofit/>
          </a:bodyPr>
          <a:lstStyle/>
          <a:p>
            <a:r>
              <a:rPr lang="fr" sz="1333">
                <a:solidFill>
                  <a:srgbClr val="FFFFFF"/>
                </a:solidFill>
                <a:latin typeface="Calibri"/>
                <a:ea typeface="Calibri"/>
                <a:cs typeface="Calibri"/>
                <a:sym typeface="Calibri"/>
              </a:rPr>
              <a:t>Photos : Nicole Heiling</a:t>
            </a:r>
            <a:endParaRPr sz="1333">
              <a:solidFill>
                <a:srgbClr val="FFFFFF"/>
              </a:solidFill>
              <a:latin typeface="Calibri"/>
              <a:ea typeface="Calibri"/>
              <a:cs typeface="Calibri"/>
              <a:sym typeface="Calibri"/>
            </a:endParaRPr>
          </a:p>
        </p:txBody>
      </p:sp>
      <p:sp>
        <p:nvSpPr>
          <p:cNvPr id="433" name="Google Shape;433;p39"/>
          <p:cNvSpPr/>
          <p:nvPr/>
        </p:nvSpPr>
        <p:spPr>
          <a:xfrm>
            <a:off x="0" y="0"/>
            <a:ext cx="12192000" cy="11852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4" name="Google Shape;434;p39"/>
          <p:cNvSpPr txBox="1"/>
          <p:nvPr/>
        </p:nvSpPr>
        <p:spPr>
          <a:xfrm>
            <a:off x="591400" y="260200"/>
            <a:ext cx="11009200" cy="6648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2800" b="1">
                <a:solidFill>
                  <a:srgbClr val="FFFFFF"/>
                </a:solidFill>
                <a:latin typeface="Playfair Display"/>
                <a:ea typeface="Playfair Display"/>
                <a:cs typeface="Playfair Display"/>
                <a:sym typeface="Playfair Display"/>
              </a:rPr>
              <a:t>Deux fondateurs animés par l’amour de la nature et de la ruralité !</a:t>
            </a:r>
            <a:endParaRPr sz="2800" b="1">
              <a:solidFill>
                <a:srgbClr val="FFFFFF"/>
              </a:solidFill>
              <a:latin typeface="Playfair Display"/>
              <a:ea typeface="Playfair Display"/>
              <a:cs typeface="Playfair Display"/>
              <a:sym typeface="Playfair Display"/>
            </a:endParaRPr>
          </a:p>
        </p:txBody>
      </p:sp>
      <p:sp>
        <p:nvSpPr>
          <p:cNvPr id="435" name="Google Shape;435;p39"/>
          <p:cNvSpPr/>
          <p:nvPr/>
        </p:nvSpPr>
        <p:spPr>
          <a:xfrm>
            <a:off x="0" y="6040933"/>
            <a:ext cx="12192000" cy="8160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6" name="Google Shape;436;p39"/>
          <p:cNvSpPr txBox="1"/>
          <p:nvPr/>
        </p:nvSpPr>
        <p:spPr>
          <a:xfrm>
            <a:off x="98833" y="6179733"/>
            <a:ext cx="11937600" cy="6648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2400" b="1">
                <a:solidFill>
                  <a:srgbClr val="FFFFFF"/>
                </a:solidFill>
                <a:latin typeface="Playfair Display"/>
                <a:ea typeface="Playfair Display"/>
                <a:cs typeface="Playfair Display"/>
                <a:sym typeface="Playfair Display"/>
              </a:rPr>
              <a:t>Dont la reconversion professionnelle est possible notamment grâce au numérique !</a:t>
            </a:r>
            <a:endParaRPr sz="2400" b="1">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21414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40"/>
          <p:cNvPicPr preferRelativeResize="0"/>
          <p:nvPr/>
        </p:nvPicPr>
        <p:blipFill rotWithShape="1">
          <a:blip r:embed="rId3">
            <a:alphaModFix/>
          </a:blip>
          <a:srcRect b="14507"/>
          <a:stretch/>
        </p:blipFill>
        <p:spPr>
          <a:xfrm>
            <a:off x="-82867" y="1"/>
            <a:ext cx="12274867" cy="6858001"/>
          </a:xfrm>
          <a:prstGeom prst="rect">
            <a:avLst/>
          </a:prstGeom>
          <a:noFill/>
          <a:ln>
            <a:noFill/>
          </a:ln>
        </p:spPr>
      </p:pic>
      <p:sp>
        <p:nvSpPr>
          <p:cNvPr id="442" name="Google Shape;442;p40"/>
          <p:cNvSpPr txBox="1">
            <a:spLocks noGrp="1"/>
          </p:cNvSpPr>
          <p:nvPr>
            <p:ph type="title"/>
          </p:nvPr>
        </p:nvSpPr>
        <p:spPr>
          <a:xfrm>
            <a:off x="209933" y="453433"/>
            <a:ext cx="8153200" cy="763600"/>
          </a:xfrm>
          <a:prstGeom prst="rect">
            <a:avLst/>
          </a:prstGeom>
        </p:spPr>
        <p:txBody>
          <a:bodyPr spcFirstLastPara="1" vert="horz" wrap="square" lIns="121900" tIns="121900" rIns="121900" bIns="121900" rtlCol="0" anchor="t" anchorCtr="0">
            <a:noAutofit/>
          </a:bodyPr>
          <a:lstStyle/>
          <a:p>
            <a:r>
              <a:rPr lang="fr" sz="2933" b="1">
                <a:solidFill>
                  <a:srgbClr val="000000"/>
                </a:solidFill>
                <a:latin typeface="Playfair Display"/>
                <a:ea typeface="Playfair Display"/>
                <a:cs typeface="Playfair Display"/>
                <a:sym typeface="Playfair Display"/>
              </a:rPr>
              <a:t>Une ferme pédagogique en Haute Loire</a:t>
            </a:r>
            <a:endParaRPr sz="2933" b="1">
              <a:solidFill>
                <a:srgbClr val="000000"/>
              </a:solidFill>
              <a:latin typeface="Playfair Display"/>
              <a:ea typeface="Playfair Display"/>
              <a:cs typeface="Playfair Display"/>
              <a:sym typeface="Playfair Display"/>
            </a:endParaRPr>
          </a:p>
        </p:txBody>
      </p:sp>
      <p:sp>
        <p:nvSpPr>
          <p:cNvPr id="443" name="Google Shape;443;p40"/>
          <p:cNvSpPr txBox="1"/>
          <p:nvPr/>
        </p:nvSpPr>
        <p:spPr>
          <a:xfrm>
            <a:off x="10168000" y="6499533"/>
            <a:ext cx="2024000" cy="369200"/>
          </a:xfrm>
          <a:prstGeom prst="rect">
            <a:avLst/>
          </a:prstGeom>
          <a:noFill/>
          <a:ln>
            <a:noFill/>
          </a:ln>
        </p:spPr>
        <p:txBody>
          <a:bodyPr spcFirstLastPara="1" wrap="square" lIns="121900" tIns="121900" rIns="121900" bIns="121900" anchor="t" anchorCtr="0">
            <a:noAutofit/>
          </a:bodyPr>
          <a:lstStyle/>
          <a:p>
            <a:pPr algn="r"/>
            <a:r>
              <a:rPr lang="fr" sz="1333">
                <a:solidFill>
                  <a:srgbClr val="FFFFFF"/>
                </a:solidFill>
                <a:latin typeface="Calibri"/>
                <a:ea typeface="Calibri"/>
                <a:cs typeface="Calibri"/>
                <a:sym typeface="Calibri"/>
              </a:rPr>
              <a:t>Photo : Nicole Heiling</a:t>
            </a:r>
            <a:endParaRPr sz="1333">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43336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txBox="1"/>
          <p:nvPr/>
        </p:nvSpPr>
        <p:spPr>
          <a:xfrm>
            <a:off x="822267" y="1714700"/>
            <a:ext cx="10864400" cy="5143200"/>
          </a:xfrm>
          <a:prstGeom prst="rect">
            <a:avLst/>
          </a:prstGeom>
          <a:noFill/>
          <a:ln>
            <a:noFill/>
          </a:ln>
        </p:spPr>
        <p:txBody>
          <a:bodyPr spcFirstLastPara="1" wrap="square" lIns="121900" tIns="121900" rIns="121900" bIns="121900" anchor="t" anchorCtr="0">
            <a:noAutofit/>
          </a:bodyPr>
          <a:lstStyle/>
          <a:p>
            <a:pPr algn="just">
              <a:lnSpc>
                <a:spcPct val="115000"/>
              </a:lnSpc>
              <a:spcBef>
                <a:spcPts val="1600"/>
              </a:spcBef>
            </a:pPr>
            <a:r>
              <a:rPr lang="fr" sz="2133">
                <a:highlight>
                  <a:srgbClr val="FFFFFF"/>
                </a:highlight>
                <a:latin typeface="Open Sans"/>
                <a:ea typeface="Open Sans"/>
                <a:cs typeface="Open Sans"/>
                <a:sym typeface="Open Sans"/>
              </a:rPr>
              <a:t>En 2018, plus de</a:t>
            </a:r>
            <a:r>
              <a:rPr lang="fr" sz="2133" b="1">
                <a:highlight>
                  <a:srgbClr val="FFFFFF"/>
                </a:highlight>
                <a:latin typeface="Open Sans"/>
                <a:ea typeface="Open Sans"/>
                <a:cs typeface="Open Sans"/>
                <a:sym typeface="Open Sans"/>
              </a:rPr>
              <a:t> 9 Français sur 10</a:t>
            </a:r>
            <a:r>
              <a:rPr lang="fr" sz="2133">
                <a:highlight>
                  <a:srgbClr val="FFFFFF"/>
                </a:highlight>
                <a:latin typeface="Open Sans"/>
                <a:ea typeface="Open Sans"/>
                <a:cs typeface="Open Sans"/>
                <a:sym typeface="Open Sans"/>
              </a:rPr>
              <a:t> déclarent avoir consommé des produits biologiques et près des ¾ consomment bio au moins une fois par mois.</a:t>
            </a:r>
            <a:br>
              <a:rPr lang="fr" sz="2133">
                <a:highlight>
                  <a:srgbClr val="FFFFFF"/>
                </a:highlight>
                <a:latin typeface="Open Sans"/>
                <a:ea typeface="Open Sans"/>
                <a:cs typeface="Open Sans"/>
                <a:sym typeface="Open Sans"/>
              </a:rPr>
            </a:br>
            <a:r>
              <a:rPr lang="fr" sz="2400" i="1">
                <a:solidFill>
                  <a:srgbClr val="666666"/>
                </a:solidFill>
                <a:highlight>
                  <a:srgbClr val="FFFFFF"/>
                </a:highlight>
                <a:latin typeface="Open Sans"/>
                <a:ea typeface="Open Sans"/>
                <a:cs typeface="Open Sans"/>
                <a:sym typeface="Open Sans"/>
              </a:rPr>
              <a:t>Agence Bio, Comprendre le Consommateur, Février 2019</a:t>
            </a:r>
            <a:r>
              <a:rPr lang="fr" sz="2133">
                <a:highlight>
                  <a:srgbClr val="FFFFFF"/>
                </a:highlight>
                <a:latin typeface="Open Sans"/>
                <a:ea typeface="Open Sans"/>
                <a:cs typeface="Open Sans"/>
                <a:sym typeface="Open Sans"/>
              </a:rPr>
              <a:t>.</a:t>
            </a:r>
            <a:endParaRPr sz="2133" b="1">
              <a:highlight>
                <a:srgbClr val="FFFFFF"/>
              </a:highlight>
              <a:latin typeface="Open Sans"/>
              <a:ea typeface="Open Sans"/>
              <a:cs typeface="Open Sans"/>
              <a:sym typeface="Open Sans"/>
            </a:endParaRPr>
          </a:p>
          <a:p>
            <a:pPr algn="just">
              <a:spcBef>
                <a:spcPts val="1600"/>
              </a:spcBef>
            </a:pPr>
            <a:r>
              <a:rPr lang="fr" sz="4000" b="1">
                <a:latin typeface="Playfair Display"/>
                <a:ea typeface="Playfair Display"/>
                <a:cs typeface="Playfair Display"/>
                <a:sym typeface="Playfair Display"/>
              </a:rPr>
              <a:t>56%</a:t>
            </a:r>
            <a:r>
              <a:rPr lang="fr" sz="2133">
                <a:latin typeface="Open Sans"/>
                <a:ea typeface="Open Sans"/>
                <a:cs typeface="Open Sans"/>
                <a:sym typeface="Open Sans"/>
              </a:rPr>
              <a:t>   des Français considèrent qu’on n’accorde </a:t>
            </a:r>
            <a:r>
              <a:rPr lang="fr" sz="2133" b="1">
                <a:latin typeface="Open Sans"/>
                <a:ea typeface="Open Sans"/>
                <a:cs typeface="Open Sans"/>
                <a:sym typeface="Open Sans"/>
              </a:rPr>
              <a:t>pas suffisamment de place</a:t>
            </a:r>
            <a:r>
              <a:rPr lang="fr" sz="2133">
                <a:latin typeface="Open Sans"/>
                <a:ea typeface="Open Sans"/>
                <a:cs typeface="Open Sans"/>
                <a:sym typeface="Open Sans"/>
              </a:rPr>
              <a:t> à la  </a:t>
            </a:r>
            <a:br>
              <a:rPr lang="fr" sz="2133">
                <a:latin typeface="Open Sans"/>
                <a:ea typeface="Open Sans"/>
                <a:cs typeface="Open Sans"/>
                <a:sym typeface="Open Sans"/>
              </a:rPr>
            </a:br>
            <a:r>
              <a:rPr lang="fr" sz="2133">
                <a:latin typeface="Open Sans"/>
                <a:ea typeface="Open Sans"/>
                <a:cs typeface="Open Sans"/>
                <a:sym typeface="Open Sans"/>
              </a:rPr>
              <a:t> 	       nature dans leur commune</a:t>
            </a:r>
            <a:endParaRPr sz="2133" b="1">
              <a:latin typeface="Open Sans"/>
              <a:ea typeface="Open Sans"/>
              <a:cs typeface="Open Sans"/>
              <a:sym typeface="Open Sans"/>
            </a:endParaRPr>
          </a:p>
          <a:p>
            <a:pPr algn="just">
              <a:spcBef>
                <a:spcPts val="1600"/>
              </a:spcBef>
            </a:pPr>
            <a:r>
              <a:rPr lang="fr" sz="4000" b="1">
                <a:latin typeface="Playfair Display"/>
                <a:ea typeface="Playfair Display"/>
                <a:cs typeface="Playfair Display"/>
                <a:sym typeface="Playfair Display"/>
              </a:rPr>
              <a:t>57%  </a:t>
            </a:r>
            <a:r>
              <a:rPr lang="fr" sz="2133">
                <a:latin typeface="Open Sans"/>
                <a:ea typeface="Open Sans"/>
                <a:cs typeface="Open Sans"/>
                <a:sym typeface="Open Sans"/>
              </a:rPr>
              <a:t>des urbains souhaitent </a:t>
            </a:r>
            <a:r>
              <a:rPr lang="fr" sz="2133" b="1">
                <a:latin typeface="Open Sans"/>
                <a:ea typeface="Open Sans"/>
                <a:cs typeface="Open Sans"/>
                <a:sym typeface="Open Sans"/>
              </a:rPr>
              <a:t>quitter la ville </a:t>
            </a:r>
            <a:r>
              <a:rPr lang="fr" sz="2133">
                <a:latin typeface="Open Sans"/>
                <a:ea typeface="Open Sans"/>
                <a:cs typeface="Open Sans"/>
                <a:sym typeface="Open Sans"/>
              </a:rPr>
              <a:t>pour vivre plus proche de la nature</a:t>
            </a:r>
            <a:endParaRPr sz="2133">
              <a:latin typeface="Open Sans"/>
              <a:ea typeface="Open Sans"/>
              <a:cs typeface="Open Sans"/>
              <a:sym typeface="Open Sans"/>
            </a:endParaRPr>
          </a:p>
          <a:p>
            <a:pPr algn="just">
              <a:spcBef>
                <a:spcPts val="1600"/>
              </a:spcBef>
            </a:pPr>
            <a:r>
              <a:rPr lang="fr" sz="4000" b="1">
                <a:latin typeface="Playfair Display"/>
                <a:ea typeface="Playfair Display"/>
                <a:cs typeface="Playfair Display"/>
                <a:sym typeface="Playfair Display"/>
              </a:rPr>
              <a:t>46%  </a:t>
            </a:r>
            <a:r>
              <a:rPr lang="fr" sz="2133">
                <a:latin typeface="Open Sans"/>
                <a:ea typeface="Open Sans"/>
                <a:cs typeface="Open Sans"/>
                <a:sym typeface="Open Sans"/>
              </a:rPr>
              <a:t>pensent que l’offre d’emplois est insuffisante en dehors des villes</a:t>
            </a:r>
            <a:endParaRPr sz="4000" b="1">
              <a:latin typeface="Playfair Display"/>
              <a:ea typeface="Playfair Display"/>
              <a:cs typeface="Playfair Display"/>
              <a:sym typeface="Playfair Display"/>
            </a:endParaRPr>
          </a:p>
          <a:p>
            <a:pPr algn="ctr">
              <a:lnSpc>
                <a:spcPct val="115000"/>
              </a:lnSpc>
              <a:spcBef>
                <a:spcPts val="1600"/>
              </a:spcBef>
            </a:pPr>
            <a:r>
              <a:rPr lang="fr" sz="2133" b="1">
                <a:solidFill>
                  <a:srgbClr val="274E13"/>
                </a:solidFill>
                <a:latin typeface="Playfair Display"/>
                <a:ea typeface="Playfair Display"/>
                <a:cs typeface="Playfair Display"/>
                <a:sym typeface="Playfair Display"/>
              </a:rPr>
              <a:t>Sondage IFOP / LanDestini avril 2019</a:t>
            </a:r>
            <a:endParaRPr sz="2133" b="1">
              <a:solidFill>
                <a:srgbClr val="274E13"/>
              </a:solidFill>
              <a:latin typeface="Playfair Display"/>
              <a:ea typeface="Playfair Display"/>
              <a:cs typeface="Playfair Display"/>
              <a:sym typeface="Playfair Display"/>
            </a:endParaRPr>
          </a:p>
          <a:p>
            <a:pPr algn="just">
              <a:spcBef>
                <a:spcPts val="1600"/>
              </a:spcBef>
            </a:pPr>
            <a:endParaRPr sz="2133">
              <a:latin typeface="Open Sans"/>
              <a:ea typeface="Open Sans"/>
              <a:cs typeface="Open Sans"/>
              <a:sym typeface="Open Sans"/>
            </a:endParaRPr>
          </a:p>
        </p:txBody>
      </p:sp>
      <p:sp>
        <p:nvSpPr>
          <p:cNvPr id="449" name="Google Shape;449;p41"/>
          <p:cNvSpPr/>
          <p:nvPr/>
        </p:nvSpPr>
        <p:spPr>
          <a:xfrm>
            <a:off x="0" y="0"/>
            <a:ext cx="12192000" cy="16096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0" name="Google Shape;450;p41"/>
          <p:cNvSpPr txBox="1"/>
          <p:nvPr/>
        </p:nvSpPr>
        <p:spPr>
          <a:xfrm>
            <a:off x="663800" y="174933"/>
            <a:ext cx="10864400" cy="1434800"/>
          </a:xfrm>
          <a:prstGeom prst="rect">
            <a:avLst/>
          </a:prstGeom>
          <a:noFill/>
          <a:ln>
            <a:noFill/>
          </a:ln>
        </p:spPr>
        <p:txBody>
          <a:bodyPr spcFirstLastPara="1" wrap="square" lIns="121900" tIns="121900" rIns="121900" bIns="121900" anchor="t" anchorCtr="0">
            <a:noAutofit/>
          </a:bodyPr>
          <a:lstStyle/>
          <a:p>
            <a:pPr algn="ctr"/>
            <a:r>
              <a:rPr lang="fr" sz="3600" b="1">
                <a:solidFill>
                  <a:srgbClr val="FFFFFF"/>
                </a:solidFill>
                <a:latin typeface="Playfair Display"/>
                <a:ea typeface="Playfair Display"/>
                <a:cs typeface="Playfair Display"/>
                <a:sym typeface="Playfair Display"/>
              </a:rPr>
              <a:t>Les Français réclament plus de nature et de naturel !</a:t>
            </a:r>
            <a:endParaRPr sz="3600" b="1">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198946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2"/>
          <p:cNvSpPr txBox="1">
            <a:spLocks noGrp="1"/>
          </p:cNvSpPr>
          <p:nvPr>
            <p:ph type="title" idx="4294967295"/>
          </p:nvPr>
        </p:nvSpPr>
        <p:spPr>
          <a:xfrm>
            <a:off x="663800" y="2047000"/>
            <a:ext cx="10864400" cy="2764000"/>
          </a:xfrm>
          <a:prstGeom prst="rect">
            <a:avLst/>
          </a:prstGeom>
        </p:spPr>
        <p:txBody>
          <a:bodyPr spcFirstLastPara="1" vert="horz" wrap="square" lIns="121900" tIns="121900" rIns="121900" bIns="121900" rtlCol="0" anchor="t" anchorCtr="0">
            <a:noAutofit/>
          </a:bodyPr>
          <a:lstStyle/>
          <a:p>
            <a:pPr algn="just">
              <a:spcBef>
                <a:spcPts val="0"/>
              </a:spcBef>
            </a:pPr>
            <a:r>
              <a:rPr lang="fr" b="0">
                <a:solidFill>
                  <a:srgbClr val="000000"/>
                </a:solidFill>
                <a:latin typeface="Open Sans"/>
                <a:ea typeface="Open Sans"/>
                <a:cs typeface="Open Sans"/>
                <a:sym typeface="Open Sans"/>
              </a:rPr>
              <a:t>LanDestini travaille, agit et co-construit avec les acteurs du territoire pour </a:t>
            </a:r>
            <a:r>
              <a:rPr lang="fr">
                <a:solidFill>
                  <a:srgbClr val="000000"/>
                </a:solidFill>
                <a:latin typeface="Open Sans"/>
                <a:ea typeface="Open Sans"/>
                <a:cs typeface="Open Sans"/>
                <a:sym typeface="Open Sans"/>
              </a:rPr>
              <a:t>éduquer </a:t>
            </a:r>
            <a:r>
              <a:rPr lang="fr" b="0">
                <a:solidFill>
                  <a:srgbClr val="000000"/>
                </a:solidFill>
                <a:latin typeface="Open Sans"/>
                <a:ea typeface="Open Sans"/>
                <a:cs typeface="Open Sans"/>
                <a:sym typeface="Open Sans"/>
              </a:rPr>
              <a:t>et former les jeunes, ainsi que pour </a:t>
            </a:r>
            <a:r>
              <a:rPr lang="fr">
                <a:solidFill>
                  <a:srgbClr val="000000"/>
                </a:solidFill>
                <a:latin typeface="Open Sans"/>
                <a:ea typeface="Open Sans"/>
                <a:cs typeface="Open Sans"/>
                <a:sym typeface="Open Sans"/>
              </a:rPr>
              <a:t>créer des emplois </a:t>
            </a:r>
            <a:r>
              <a:rPr lang="fr" b="0">
                <a:solidFill>
                  <a:srgbClr val="000000"/>
                </a:solidFill>
                <a:latin typeface="Open Sans"/>
                <a:ea typeface="Open Sans"/>
                <a:cs typeface="Open Sans"/>
                <a:sym typeface="Open Sans"/>
              </a:rPr>
              <a:t>au service du vivant. </a:t>
            </a:r>
            <a:r>
              <a:rPr lang="fr">
                <a:solidFill>
                  <a:srgbClr val="000000"/>
                </a:solidFill>
                <a:latin typeface="Open Sans"/>
                <a:ea typeface="Open Sans"/>
                <a:cs typeface="Open Sans"/>
                <a:sym typeface="Open Sans"/>
              </a:rPr>
              <a:t> </a:t>
            </a:r>
            <a:endParaRPr>
              <a:solidFill>
                <a:srgbClr val="000000"/>
              </a:solidFill>
              <a:latin typeface="Open Sans"/>
              <a:ea typeface="Open Sans"/>
              <a:cs typeface="Open Sans"/>
              <a:sym typeface="Open Sans"/>
            </a:endParaRPr>
          </a:p>
        </p:txBody>
      </p:sp>
      <p:pic>
        <p:nvPicPr>
          <p:cNvPr id="456" name="Google Shape;456;p42"/>
          <p:cNvPicPr preferRelativeResize="0"/>
          <p:nvPr/>
        </p:nvPicPr>
        <p:blipFill>
          <a:blip r:embed="rId3">
            <a:alphaModFix/>
          </a:blip>
          <a:stretch>
            <a:fillRect/>
          </a:stretch>
        </p:blipFill>
        <p:spPr>
          <a:xfrm>
            <a:off x="8625000" y="5032834"/>
            <a:ext cx="3392067" cy="1258100"/>
          </a:xfrm>
          <a:prstGeom prst="rect">
            <a:avLst/>
          </a:prstGeom>
          <a:noFill/>
          <a:ln>
            <a:noFill/>
          </a:ln>
        </p:spPr>
      </p:pic>
      <p:pic>
        <p:nvPicPr>
          <p:cNvPr id="457" name="Google Shape;457;p42"/>
          <p:cNvPicPr preferRelativeResize="0"/>
          <p:nvPr/>
        </p:nvPicPr>
        <p:blipFill rotWithShape="1">
          <a:blip r:embed="rId4">
            <a:alphaModFix/>
          </a:blip>
          <a:srcRect t="-5590" b="5589"/>
          <a:stretch/>
        </p:blipFill>
        <p:spPr>
          <a:xfrm>
            <a:off x="3105001" y="4753834"/>
            <a:ext cx="1816100" cy="1816100"/>
          </a:xfrm>
          <a:prstGeom prst="rect">
            <a:avLst/>
          </a:prstGeom>
          <a:noFill/>
          <a:ln>
            <a:noFill/>
          </a:ln>
        </p:spPr>
      </p:pic>
      <p:sp>
        <p:nvSpPr>
          <p:cNvPr id="458" name="Google Shape;458;p42"/>
          <p:cNvSpPr txBox="1"/>
          <p:nvPr/>
        </p:nvSpPr>
        <p:spPr>
          <a:xfrm>
            <a:off x="612333" y="524833"/>
            <a:ext cx="10864400" cy="1434800"/>
          </a:xfrm>
          <a:prstGeom prst="rect">
            <a:avLst/>
          </a:prstGeom>
          <a:noFill/>
          <a:ln>
            <a:noFill/>
          </a:ln>
        </p:spPr>
        <p:txBody>
          <a:bodyPr spcFirstLastPara="1" wrap="square" lIns="121900" tIns="121900" rIns="121900" bIns="121900" anchor="t" anchorCtr="0">
            <a:noAutofit/>
          </a:bodyPr>
          <a:lstStyle/>
          <a:p>
            <a:pPr algn="ctr"/>
            <a:r>
              <a:rPr lang="fr" sz="4000" b="1">
                <a:latin typeface="Playfair Display"/>
                <a:ea typeface="Playfair Display"/>
                <a:cs typeface="Playfair Display"/>
                <a:sym typeface="Playfair Display"/>
              </a:rPr>
              <a:t> Nos projets en Auvergne et dans le Cantal</a:t>
            </a:r>
            <a:endParaRPr sz="4000" b="1">
              <a:latin typeface="Playfair Display"/>
              <a:ea typeface="Playfair Display"/>
              <a:cs typeface="Playfair Display"/>
              <a:sym typeface="Playfair Display"/>
            </a:endParaRPr>
          </a:p>
        </p:txBody>
      </p:sp>
      <p:cxnSp>
        <p:nvCxnSpPr>
          <p:cNvPr id="459" name="Google Shape;459;p42"/>
          <p:cNvCxnSpPr/>
          <p:nvPr/>
        </p:nvCxnSpPr>
        <p:spPr>
          <a:xfrm>
            <a:off x="4337800" y="1662000"/>
            <a:ext cx="3516400" cy="0"/>
          </a:xfrm>
          <a:prstGeom prst="straightConnector1">
            <a:avLst/>
          </a:prstGeom>
          <a:noFill/>
          <a:ln w="28575" cap="flat" cmpd="sng">
            <a:solidFill>
              <a:srgbClr val="000000"/>
            </a:solidFill>
            <a:prstDash val="solid"/>
            <a:miter lim="800000"/>
            <a:headEnd type="none" w="sm" len="sm"/>
            <a:tailEnd type="none" w="sm" len="sm"/>
          </a:ln>
        </p:spPr>
      </p:cxnSp>
      <p:pic>
        <p:nvPicPr>
          <p:cNvPr id="460" name="Google Shape;460;p42"/>
          <p:cNvPicPr preferRelativeResize="0"/>
          <p:nvPr/>
        </p:nvPicPr>
        <p:blipFill>
          <a:blip r:embed="rId5">
            <a:alphaModFix/>
          </a:blip>
          <a:stretch>
            <a:fillRect/>
          </a:stretch>
        </p:blipFill>
        <p:spPr>
          <a:xfrm>
            <a:off x="5448578" y="5285034"/>
            <a:ext cx="3379633" cy="970300"/>
          </a:xfrm>
          <a:prstGeom prst="rect">
            <a:avLst/>
          </a:prstGeom>
          <a:noFill/>
          <a:ln>
            <a:noFill/>
          </a:ln>
        </p:spPr>
      </p:pic>
      <p:pic>
        <p:nvPicPr>
          <p:cNvPr id="461" name="Google Shape;461;p42"/>
          <p:cNvPicPr preferRelativeResize="0"/>
          <p:nvPr/>
        </p:nvPicPr>
        <p:blipFill rotWithShape="1">
          <a:blip r:embed="rId6">
            <a:alphaModFix/>
          </a:blip>
          <a:srcRect t="2175" r="66554" b="25538"/>
          <a:stretch/>
        </p:blipFill>
        <p:spPr>
          <a:xfrm>
            <a:off x="579767" y="4999967"/>
            <a:ext cx="1816000" cy="1570000"/>
          </a:xfrm>
          <a:prstGeom prst="ellipse">
            <a:avLst/>
          </a:prstGeom>
          <a:noFill/>
          <a:ln>
            <a:noFill/>
          </a:ln>
        </p:spPr>
      </p:pic>
    </p:spTree>
    <p:extLst>
      <p:ext uri="{BB962C8B-B14F-4D97-AF65-F5344CB8AC3E}">
        <p14:creationId xmlns:p14="http://schemas.microsoft.com/office/powerpoint/2010/main" val="2374677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3"/>
          <p:cNvSpPr/>
          <p:nvPr/>
        </p:nvSpPr>
        <p:spPr>
          <a:xfrm>
            <a:off x="720600" y="321700"/>
            <a:ext cx="111036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fr" sz="1867" b="1">
                <a:solidFill>
                  <a:srgbClr val="262626"/>
                </a:solidFill>
                <a:latin typeface="Open Sans"/>
                <a:ea typeface="Open Sans"/>
                <a:cs typeface="Open Sans"/>
                <a:sym typeface="Open Sans"/>
              </a:rPr>
              <a:t>LANDESTINI SE DOTE D’UN CONSEIL D’ORIENTATION STRATÉGIQUE AVEC PARMI SES MEMBRES :</a:t>
            </a:r>
            <a:endParaRPr sz="1867" b="1">
              <a:solidFill>
                <a:srgbClr val="262626"/>
              </a:solidFill>
              <a:latin typeface="Open Sans"/>
              <a:ea typeface="Open Sans"/>
              <a:cs typeface="Open Sans"/>
              <a:sym typeface="Open Sans"/>
            </a:endParaRPr>
          </a:p>
        </p:txBody>
      </p:sp>
      <p:sp>
        <p:nvSpPr>
          <p:cNvPr id="467" name="Google Shape;467;p43"/>
          <p:cNvSpPr txBox="1"/>
          <p:nvPr/>
        </p:nvSpPr>
        <p:spPr>
          <a:xfrm>
            <a:off x="7998360" y="2165308"/>
            <a:ext cx="1194000" cy="3648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Bruno Gourdon</a:t>
            </a:r>
            <a:endParaRPr sz="1467">
              <a:solidFill>
                <a:srgbClr val="000000"/>
              </a:solidFill>
              <a:latin typeface="Open Sans"/>
              <a:ea typeface="Open Sans"/>
              <a:cs typeface="Open Sans"/>
              <a:sym typeface="Open Sans"/>
            </a:endParaRPr>
          </a:p>
          <a:p>
            <a:pPr algn="ctr">
              <a:buClr>
                <a:srgbClr val="000000"/>
              </a:buClr>
              <a:buSzPts val="900"/>
            </a:pPr>
            <a:r>
              <a:rPr lang="fr" sz="1200">
                <a:solidFill>
                  <a:srgbClr val="000000"/>
                </a:solidFill>
                <a:latin typeface="Open Sans"/>
                <a:ea typeface="Open Sans"/>
                <a:cs typeface="Open Sans"/>
                <a:sym typeface="Open Sans"/>
              </a:rPr>
              <a:t>Eleveur bio du Puy-de-dôme</a:t>
            </a:r>
            <a:endParaRPr sz="1200">
              <a:solidFill>
                <a:srgbClr val="000000"/>
              </a:solidFill>
              <a:latin typeface="Open Sans"/>
              <a:ea typeface="Open Sans"/>
              <a:cs typeface="Open Sans"/>
              <a:sym typeface="Open Sans"/>
            </a:endParaRPr>
          </a:p>
        </p:txBody>
      </p:sp>
      <p:sp>
        <p:nvSpPr>
          <p:cNvPr id="468" name="Google Shape;468;p43"/>
          <p:cNvSpPr txBox="1"/>
          <p:nvPr/>
        </p:nvSpPr>
        <p:spPr>
          <a:xfrm>
            <a:off x="3650751" y="2148141"/>
            <a:ext cx="1390000" cy="3648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Mélina Longpré</a:t>
            </a:r>
            <a:endParaRPr sz="1467">
              <a:solidFill>
                <a:srgbClr val="000000"/>
              </a:solidFill>
              <a:latin typeface="Open Sans"/>
              <a:ea typeface="Open Sans"/>
              <a:cs typeface="Open Sans"/>
              <a:sym typeface="Open Sans"/>
            </a:endParaRPr>
          </a:p>
          <a:p>
            <a:pPr algn="ctr">
              <a:buClr>
                <a:srgbClr val="000000"/>
              </a:buClr>
              <a:buSzPts val="900"/>
            </a:pPr>
            <a:r>
              <a:rPr lang="fr" sz="1200" i="1">
                <a:solidFill>
                  <a:srgbClr val="000000"/>
                </a:solidFill>
                <a:latin typeface="Open Sans"/>
                <a:ea typeface="Open Sans"/>
                <a:cs typeface="Open Sans"/>
                <a:sym typeface="Open Sans"/>
              </a:rPr>
              <a:t>Coordinatrice &amp; ex-consultante Développement durable</a:t>
            </a:r>
            <a:endParaRPr sz="1467">
              <a:solidFill>
                <a:srgbClr val="000000"/>
              </a:solidFill>
              <a:latin typeface="Open Sans"/>
              <a:ea typeface="Open Sans"/>
              <a:cs typeface="Open Sans"/>
              <a:sym typeface="Open Sans"/>
            </a:endParaRPr>
          </a:p>
        </p:txBody>
      </p:sp>
      <p:pic>
        <p:nvPicPr>
          <p:cNvPr id="469" name="Google Shape;469;p43"/>
          <p:cNvPicPr preferRelativeResize="0"/>
          <p:nvPr/>
        </p:nvPicPr>
        <p:blipFill rotWithShape="1">
          <a:blip r:embed="rId3">
            <a:alphaModFix/>
          </a:blip>
          <a:srcRect/>
          <a:stretch/>
        </p:blipFill>
        <p:spPr>
          <a:xfrm>
            <a:off x="3774101" y="975976"/>
            <a:ext cx="1184400" cy="1098000"/>
          </a:xfrm>
          <a:prstGeom prst="ellipse">
            <a:avLst/>
          </a:prstGeom>
          <a:noFill/>
          <a:ln>
            <a:noFill/>
          </a:ln>
        </p:spPr>
      </p:pic>
      <p:pic>
        <p:nvPicPr>
          <p:cNvPr id="470" name="Google Shape;470;p43" descr="Bruno Gourdon photo.jpg"/>
          <p:cNvPicPr preferRelativeResize="0"/>
          <p:nvPr/>
        </p:nvPicPr>
        <p:blipFill rotWithShape="1">
          <a:blip r:embed="rId4">
            <a:alphaModFix/>
          </a:blip>
          <a:srcRect b="33761"/>
          <a:stretch/>
        </p:blipFill>
        <p:spPr>
          <a:xfrm>
            <a:off x="7947427" y="960499"/>
            <a:ext cx="1242000" cy="1138400"/>
          </a:xfrm>
          <a:prstGeom prst="ellipse">
            <a:avLst/>
          </a:prstGeom>
          <a:noFill/>
          <a:ln>
            <a:noFill/>
          </a:ln>
        </p:spPr>
      </p:pic>
      <p:sp>
        <p:nvSpPr>
          <p:cNvPr id="471" name="Google Shape;471;p43"/>
          <p:cNvSpPr/>
          <p:nvPr/>
        </p:nvSpPr>
        <p:spPr>
          <a:xfrm>
            <a:off x="197633" y="3227800"/>
            <a:ext cx="64860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fr" sz="1733" b="1">
                <a:solidFill>
                  <a:srgbClr val="262626"/>
                </a:solidFill>
                <a:latin typeface="Open Sans"/>
                <a:ea typeface="Open Sans"/>
                <a:cs typeface="Open Sans"/>
                <a:sym typeface="Open Sans"/>
              </a:rPr>
              <a:t>...UN PANEL D’EXPERTS ET DE PROFESSIONNELS DONT:</a:t>
            </a:r>
            <a:endParaRPr sz="1733" b="1">
              <a:solidFill>
                <a:srgbClr val="262626"/>
              </a:solidFill>
              <a:latin typeface="Open Sans"/>
              <a:ea typeface="Open Sans"/>
              <a:cs typeface="Open Sans"/>
              <a:sym typeface="Open Sans"/>
            </a:endParaRPr>
          </a:p>
        </p:txBody>
      </p:sp>
      <p:sp>
        <p:nvSpPr>
          <p:cNvPr id="472" name="Google Shape;472;p43"/>
          <p:cNvSpPr txBox="1"/>
          <p:nvPr/>
        </p:nvSpPr>
        <p:spPr>
          <a:xfrm>
            <a:off x="2862345" y="5446908"/>
            <a:ext cx="1434800" cy="3404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Anouk Ondet</a:t>
            </a:r>
            <a:endParaRPr sz="1200" b="1">
              <a:solidFill>
                <a:srgbClr val="000000"/>
              </a:solidFill>
              <a:latin typeface="Open Sans"/>
              <a:ea typeface="Open Sans"/>
              <a:cs typeface="Open Sans"/>
              <a:sym typeface="Open Sans"/>
            </a:endParaRPr>
          </a:p>
          <a:p>
            <a:pPr algn="ctr">
              <a:buClr>
                <a:srgbClr val="000000"/>
              </a:buClr>
              <a:buSzPts val="900"/>
            </a:pPr>
            <a:r>
              <a:rPr lang="fr" sz="1200" i="1">
                <a:solidFill>
                  <a:srgbClr val="000000"/>
                </a:solidFill>
                <a:latin typeface="Open Sans"/>
                <a:ea typeface="Open Sans"/>
                <a:cs typeface="Open Sans"/>
                <a:sym typeface="Open Sans"/>
              </a:rPr>
              <a:t>Eleveuse du Puy-de-dôme</a:t>
            </a:r>
            <a:endParaRPr sz="1200" i="1">
              <a:solidFill>
                <a:srgbClr val="000000"/>
              </a:solidFill>
              <a:latin typeface="Open Sans"/>
              <a:ea typeface="Open Sans"/>
              <a:cs typeface="Open Sans"/>
              <a:sym typeface="Open Sans"/>
            </a:endParaRPr>
          </a:p>
        </p:txBody>
      </p:sp>
      <p:pic>
        <p:nvPicPr>
          <p:cNvPr id="473" name="Google Shape;473;p43" descr="Anouk bergerie.jpg"/>
          <p:cNvPicPr preferRelativeResize="0"/>
          <p:nvPr/>
        </p:nvPicPr>
        <p:blipFill rotWithShape="1">
          <a:blip r:embed="rId5">
            <a:alphaModFix/>
          </a:blip>
          <a:srcRect/>
          <a:stretch/>
        </p:blipFill>
        <p:spPr>
          <a:xfrm>
            <a:off x="2960944" y="4006051"/>
            <a:ext cx="1268000" cy="1308400"/>
          </a:xfrm>
          <a:prstGeom prst="ellipse">
            <a:avLst/>
          </a:prstGeom>
          <a:noFill/>
          <a:ln>
            <a:noFill/>
          </a:ln>
        </p:spPr>
      </p:pic>
      <p:sp>
        <p:nvSpPr>
          <p:cNvPr id="474" name="Google Shape;474;p43"/>
          <p:cNvSpPr txBox="1"/>
          <p:nvPr/>
        </p:nvSpPr>
        <p:spPr>
          <a:xfrm>
            <a:off x="1119667" y="5398433"/>
            <a:ext cx="1791600" cy="11384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latin typeface="Open Sans"/>
                <a:ea typeface="Open Sans"/>
                <a:cs typeface="Open Sans"/>
                <a:sym typeface="Open Sans"/>
              </a:rPr>
              <a:t>Frédéric Courleux</a:t>
            </a:r>
            <a:endParaRPr sz="1200" b="1">
              <a:latin typeface="Open Sans"/>
              <a:ea typeface="Open Sans"/>
              <a:cs typeface="Open Sans"/>
              <a:sym typeface="Open Sans"/>
            </a:endParaRPr>
          </a:p>
          <a:p>
            <a:pPr algn="ctr">
              <a:buClr>
                <a:srgbClr val="000000"/>
              </a:buClr>
              <a:buSzPts val="900"/>
            </a:pPr>
            <a:r>
              <a:rPr lang="fr" sz="1200" i="1">
                <a:latin typeface="Open Sans"/>
                <a:ea typeface="Open Sans"/>
                <a:cs typeface="Open Sans"/>
                <a:sym typeface="Open Sans"/>
              </a:rPr>
              <a:t>Eleveur et Directeur d’études à Agricultures Stratégies</a:t>
            </a:r>
            <a:endParaRPr sz="1467">
              <a:solidFill>
                <a:srgbClr val="000000"/>
              </a:solidFill>
              <a:latin typeface="Open Sans"/>
              <a:ea typeface="Open Sans"/>
              <a:cs typeface="Open Sans"/>
              <a:sym typeface="Open Sans"/>
            </a:endParaRPr>
          </a:p>
        </p:txBody>
      </p:sp>
      <p:sp>
        <p:nvSpPr>
          <p:cNvPr id="475" name="Google Shape;475;p43"/>
          <p:cNvSpPr txBox="1"/>
          <p:nvPr/>
        </p:nvSpPr>
        <p:spPr>
          <a:xfrm>
            <a:off x="4401567" y="5375833"/>
            <a:ext cx="1466800" cy="13868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latin typeface="Open Sans"/>
                <a:ea typeface="Open Sans"/>
                <a:cs typeface="Open Sans"/>
                <a:sym typeface="Open Sans"/>
              </a:rPr>
              <a:t>Laurent Rohr</a:t>
            </a:r>
            <a:endParaRPr sz="1067">
              <a:solidFill>
                <a:srgbClr val="000000"/>
              </a:solidFill>
              <a:latin typeface="Open Sans"/>
              <a:ea typeface="Open Sans"/>
              <a:cs typeface="Open Sans"/>
              <a:sym typeface="Open Sans"/>
            </a:endParaRPr>
          </a:p>
          <a:p>
            <a:pPr algn="ctr">
              <a:buClr>
                <a:srgbClr val="000000"/>
              </a:buClr>
              <a:buSzPts val="900"/>
            </a:pPr>
            <a:r>
              <a:rPr lang="fr" sz="1200" i="1">
                <a:latin typeface="Open Sans"/>
                <a:ea typeface="Open Sans"/>
                <a:cs typeface="Open Sans"/>
                <a:sym typeface="Open Sans"/>
              </a:rPr>
              <a:t>Responsable d’exploitation de la Ferme Urbaine de Clermont-Ferrand</a:t>
            </a:r>
            <a:endParaRPr sz="1067">
              <a:solidFill>
                <a:srgbClr val="000000"/>
              </a:solidFill>
              <a:latin typeface="Open Sans"/>
              <a:ea typeface="Open Sans"/>
              <a:cs typeface="Open Sans"/>
              <a:sym typeface="Open Sans"/>
            </a:endParaRPr>
          </a:p>
        </p:txBody>
      </p:sp>
      <p:sp>
        <p:nvSpPr>
          <p:cNvPr id="476" name="Google Shape;476;p43"/>
          <p:cNvSpPr/>
          <p:nvPr/>
        </p:nvSpPr>
        <p:spPr>
          <a:xfrm>
            <a:off x="6683425" y="3244351"/>
            <a:ext cx="54268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fr" sz="1867" b="1">
                <a:solidFill>
                  <a:srgbClr val="262626"/>
                </a:solidFill>
                <a:latin typeface="Open Sans"/>
                <a:ea typeface="Open Sans"/>
                <a:cs typeface="Open Sans"/>
                <a:sym typeface="Open Sans"/>
              </a:rPr>
              <a:t>...DES AMBASSADEURS AUX PROFILS VARIÉS :</a:t>
            </a:r>
            <a:endParaRPr sz="1867" b="1">
              <a:solidFill>
                <a:srgbClr val="262626"/>
              </a:solidFill>
              <a:latin typeface="Open Sans"/>
              <a:ea typeface="Open Sans"/>
              <a:cs typeface="Open Sans"/>
              <a:sym typeface="Open Sans"/>
            </a:endParaRPr>
          </a:p>
        </p:txBody>
      </p:sp>
      <p:sp>
        <p:nvSpPr>
          <p:cNvPr id="477" name="Google Shape;477;p43"/>
          <p:cNvSpPr txBox="1"/>
          <p:nvPr/>
        </p:nvSpPr>
        <p:spPr>
          <a:xfrm>
            <a:off x="7125851" y="5520889"/>
            <a:ext cx="1466800" cy="3596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Wazoo</a:t>
            </a:r>
            <a:endParaRPr sz="1200" b="1">
              <a:solidFill>
                <a:srgbClr val="000000"/>
              </a:solidFill>
              <a:latin typeface="Open Sans"/>
              <a:ea typeface="Open Sans"/>
              <a:cs typeface="Open Sans"/>
              <a:sym typeface="Open Sans"/>
            </a:endParaRPr>
          </a:p>
          <a:p>
            <a:pPr algn="ctr">
              <a:buClr>
                <a:srgbClr val="000000"/>
              </a:buClr>
              <a:buSzPts val="900"/>
            </a:pPr>
            <a:r>
              <a:rPr lang="fr" sz="1200" i="1">
                <a:solidFill>
                  <a:srgbClr val="000000"/>
                </a:solidFill>
                <a:latin typeface="Open Sans"/>
                <a:ea typeface="Open Sans"/>
                <a:cs typeface="Open Sans"/>
                <a:sym typeface="Open Sans"/>
              </a:rPr>
              <a:t>Groupe de folk festif auvergnat</a:t>
            </a:r>
            <a:endParaRPr sz="1467">
              <a:solidFill>
                <a:srgbClr val="000000"/>
              </a:solidFill>
              <a:latin typeface="Open Sans"/>
              <a:ea typeface="Open Sans"/>
              <a:cs typeface="Open Sans"/>
              <a:sym typeface="Open Sans"/>
            </a:endParaRPr>
          </a:p>
        </p:txBody>
      </p:sp>
      <p:grpSp>
        <p:nvGrpSpPr>
          <p:cNvPr id="478" name="Google Shape;478;p43"/>
          <p:cNvGrpSpPr/>
          <p:nvPr/>
        </p:nvGrpSpPr>
        <p:grpSpPr>
          <a:xfrm>
            <a:off x="10262286" y="4005827"/>
            <a:ext cx="1405412" cy="2019463"/>
            <a:chOff x="360869" y="6300192"/>
            <a:chExt cx="2049900" cy="2592157"/>
          </a:xfrm>
        </p:grpSpPr>
        <p:sp>
          <p:nvSpPr>
            <p:cNvPr id="479" name="Google Shape;479;p43"/>
            <p:cNvSpPr txBox="1"/>
            <p:nvPr/>
          </p:nvSpPr>
          <p:spPr>
            <a:xfrm>
              <a:off x="360869" y="8246149"/>
              <a:ext cx="2049900" cy="6462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Sidney Govou</a:t>
              </a:r>
              <a:endParaRPr sz="1200" b="1">
                <a:solidFill>
                  <a:srgbClr val="000000"/>
                </a:solidFill>
                <a:latin typeface="Open Sans"/>
                <a:ea typeface="Open Sans"/>
                <a:cs typeface="Open Sans"/>
                <a:sym typeface="Open Sans"/>
              </a:endParaRPr>
            </a:p>
            <a:p>
              <a:pPr algn="ctr">
                <a:buClr>
                  <a:srgbClr val="000000"/>
                </a:buClr>
                <a:buSzPts val="900"/>
              </a:pPr>
              <a:r>
                <a:rPr lang="fr" sz="1200" i="1">
                  <a:solidFill>
                    <a:srgbClr val="000000"/>
                  </a:solidFill>
                  <a:latin typeface="Open Sans"/>
                  <a:ea typeface="Open Sans"/>
                  <a:cs typeface="Open Sans"/>
                  <a:sym typeface="Open Sans"/>
                </a:rPr>
                <a:t>Footballeur originaire de Haute Loire</a:t>
              </a:r>
              <a:endParaRPr sz="1200" i="1">
                <a:solidFill>
                  <a:srgbClr val="000000"/>
                </a:solidFill>
                <a:latin typeface="Open Sans"/>
                <a:ea typeface="Open Sans"/>
                <a:cs typeface="Open Sans"/>
                <a:sym typeface="Open Sans"/>
              </a:endParaRPr>
            </a:p>
          </p:txBody>
        </p:sp>
        <p:pic>
          <p:nvPicPr>
            <p:cNvPr id="480" name="Google Shape;480;p43"/>
            <p:cNvPicPr preferRelativeResize="0"/>
            <p:nvPr/>
          </p:nvPicPr>
          <p:blipFill rotWithShape="1">
            <a:blip r:embed="rId6">
              <a:alphaModFix/>
            </a:blip>
            <a:srcRect/>
            <a:stretch/>
          </p:blipFill>
          <p:spPr>
            <a:xfrm>
              <a:off x="360869" y="6300192"/>
              <a:ext cx="2049900" cy="1852200"/>
            </a:xfrm>
            <a:prstGeom prst="ellipse">
              <a:avLst/>
            </a:prstGeom>
            <a:noFill/>
            <a:ln>
              <a:noFill/>
            </a:ln>
          </p:spPr>
        </p:pic>
      </p:grpSp>
      <p:sp>
        <p:nvSpPr>
          <p:cNvPr id="481" name="Google Shape;481;p43"/>
          <p:cNvSpPr txBox="1"/>
          <p:nvPr/>
        </p:nvSpPr>
        <p:spPr>
          <a:xfrm>
            <a:off x="8705629" y="5522247"/>
            <a:ext cx="1554400" cy="503600"/>
          </a:xfrm>
          <a:prstGeom prst="rect">
            <a:avLst/>
          </a:prstGeom>
          <a:noFill/>
          <a:ln>
            <a:noFill/>
          </a:ln>
        </p:spPr>
        <p:txBody>
          <a:bodyPr spcFirstLastPara="1" wrap="square" lIns="91433" tIns="45700" rIns="91433" bIns="45700" anchor="t" anchorCtr="0">
            <a:noAutofit/>
          </a:bodyPr>
          <a:lstStyle/>
          <a:p>
            <a:pPr algn="ctr">
              <a:buClr>
                <a:srgbClr val="000000"/>
              </a:buClr>
              <a:buSzPts val="900"/>
            </a:pPr>
            <a:r>
              <a:rPr lang="fr" sz="1200" b="1">
                <a:solidFill>
                  <a:srgbClr val="000000"/>
                </a:solidFill>
                <a:latin typeface="Open Sans"/>
                <a:ea typeface="Open Sans"/>
                <a:cs typeface="Open Sans"/>
                <a:sym typeface="Open Sans"/>
              </a:rPr>
              <a:t>Célia Blauel</a:t>
            </a:r>
            <a:endParaRPr sz="1200">
              <a:solidFill>
                <a:srgbClr val="000000"/>
              </a:solidFill>
              <a:latin typeface="Open Sans"/>
              <a:ea typeface="Open Sans"/>
              <a:cs typeface="Open Sans"/>
              <a:sym typeface="Open Sans"/>
            </a:endParaRPr>
          </a:p>
          <a:p>
            <a:pPr algn="ctr">
              <a:buClr>
                <a:srgbClr val="000000"/>
              </a:buClr>
              <a:buSzPts val="900"/>
            </a:pPr>
            <a:r>
              <a:rPr lang="fr" sz="1200" i="1">
                <a:solidFill>
                  <a:srgbClr val="000000"/>
                </a:solidFill>
                <a:latin typeface="Open Sans"/>
                <a:ea typeface="Open Sans"/>
                <a:cs typeface="Open Sans"/>
                <a:sym typeface="Open Sans"/>
              </a:rPr>
              <a:t>Maire adjointe de Paris en charge de l’environnement</a:t>
            </a:r>
            <a:endParaRPr sz="1200" i="1">
              <a:solidFill>
                <a:srgbClr val="000000"/>
              </a:solidFill>
              <a:latin typeface="Open Sans"/>
              <a:ea typeface="Open Sans"/>
              <a:cs typeface="Open Sans"/>
              <a:sym typeface="Open Sans"/>
            </a:endParaRPr>
          </a:p>
        </p:txBody>
      </p:sp>
      <p:pic>
        <p:nvPicPr>
          <p:cNvPr id="482" name="Google Shape;482;p43" descr="Célia Blauel photo .jpg"/>
          <p:cNvPicPr preferRelativeResize="0"/>
          <p:nvPr/>
        </p:nvPicPr>
        <p:blipFill rotWithShape="1">
          <a:blip r:embed="rId7">
            <a:alphaModFix/>
          </a:blip>
          <a:srcRect r="15768" b="52819"/>
          <a:stretch/>
        </p:blipFill>
        <p:spPr>
          <a:xfrm>
            <a:off x="8783360" y="4062227"/>
            <a:ext cx="1452800" cy="1386800"/>
          </a:xfrm>
          <a:prstGeom prst="ellipse">
            <a:avLst/>
          </a:prstGeom>
          <a:noFill/>
          <a:ln>
            <a:noFill/>
          </a:ln>
        </p:spPr>
      </p:pic>
      <p:pic>
        <p:nvPicPr>
          <p:cNvPr id="483" name="Google Shape;483;p43" descr="Ã©sultat de recherche d'images pour &quot;wazoo&quot;"/>
          <p:cNvPicPr preferRelativeResize="0"/>
          <p:nvPr/>
        </p:nvPicPr>
        <p:blipFill rotWithShape="1">
          <a:blip r:embed="rId8">
            <a:alphaModFix/>
          </a:blip>
          <a:srcRect/>
          <a:stretch/>
        </p:blipFill>
        <p:spPr>
          <a:xfrm>
            <a:off x="7184429" y="4192737"/>
            <a:ext cx="1528800" cy="1216000"/>
          </a:xfrm>
          <a:prstGeom prst="ellipse">
            <a:avLst/>
          </a:prstGeom>
          <a:noFill/>
          <a:ln>
            <a:noFill/>
          </a:ln>
        </p:spPr>
      </p:pic>
      <p:pic>
        <p:nvPicPr>
          <p:cNvPr id="484" name="Google Shape;484;p43"/>
          <p:cNvPicPr preferRelativeResize="0"/>
          <p:nvPr/>
        </p:nvPicPr>
        <p:blipFill>
          <a:blip r:embed="rId9">
            <a:alphaModFix/>
          </a:blip>
          <a:stretch>
            <a:fillRect/>
          </a:stretch>
        </p:blipFill>
        <p:spPr>
          <a:xfrm>
            <a:off x="1163601" y="3912200"/>
            <a:ext cx="1660756" cy="1457533"/>
          </a:xfrm>
          <a:prstGeom prst="rect">
            <a:avLst/>
          </a:prstGeom>
          <a:noFill/>
          <a:ln>
            <a:noFill/>
          </a:ln>
        </p:spPr>
      </p:pic>
      <p:pic>
        <p:nvPicPr>
          <p:cNvPr id="485" name="Google Shape;485;p43"/>
          <p:cNvPicPr preferRelativeResize="0"/>
          <p:nvPr/>
        </p:nvPicPr>
        <p:blipFill rotWithShape="1">
          <a:blip r:embed="rId10">
            <a:alphaModFix/>
          </a:blip>
          <a:srcRect l="4997"/>
          <a:stretch/>
        </p:blipFill>
        <p:spPr>
          <a:xfrm>
            <a:off x="4500967" y="3970167"/>
            <a:ext cx="1268000" cy="1258400"/>
          </a:xfrm>
          <a:prstGeom prst="ellipse">
            <a:avLst/>
          </a:prstGeom>
          <a:noFill/>
          <a:ln>
            <a:noFill/>
          </a:ln>
        </p:spPr>
      </p:pic>
      <p:pic>
        <p:nvPicPr>
          <p:cNvPr id="486" name="Google Shape;486;p43"/>
          <p:cNvPicPr preferRelativeResize="0"/>
          <p:nvPr/>
        </p:nvPicPr>
        <p:blipFill rotWithShape="1">
          <a:blip r:embed="rId11">
            <a:alphaModFix/>
          </a:blip>
          <a:srcRect b="12884"/>
          <a:stretch/>
        </p:blipFill>
        <p:spPr>
          <a:xfrm>
            <a:off x="5868367" y="874367"/>
            <a:ext cx="1184400" cy="1457533"/>
          </a:xfrm>
          <a:prstGeom prst="rect">
            <a:avLst/>
          </a:prstGeom>
          <a:noFill/>
          <a:ln>
            <a:noFill/>
          </a:ln>
        </p:spPr>
      </p:pic>
      <p:sp>
        <p:nvSpPr>
          <p:cNvPr id="487" name="Google Shape;487;p43"/>
          <p:cNvSpPr txBox="1"/>
          <p:nvPr/>
        </p:nvSpPr>
        <p:spPr>
          <a:xfrm>
            <a:off x="5260967" y="2324851"/>
            <a:ext cx="2540400" cy="503600"/>
          </a:xfrm>
          <a:prstGeom prst="rect">
            <a:avLst/>
          </a:prstGeom>
          <a:noFill/>
          <a:ln>
            <a:noFill/>
          </a:ln>
        </p:spPr>
        <p:txBody>
          <a:bodyPr spcFirstLastPara="1" wrap="square" lIns="121900" tIns="121900" rIns="121900" bIns="121900" anchor="t" anchorCtr="0">
            <a:noAutofit/>
          </a:bodyPr>
          <a:lstStyle/>
          <a:p>
            <a:pPr algn="ctr"/>
            <a:r>
              <a:rPr lang="fr" sz="1200" b="1">
                <a:latin typeface="Open Sans"/>
                <a:ea typeface="Open Sans"/>
                <a:cs typeface="Open Sans"/>
                <a:sym typeface="Open Sans"/>
              </a:rPr>
              <a:t>Marc Dufumier, </a:t>
            </a:r>
            <a:r>
              <a:rPr lang="fr" sz="1200">
                <a:latin typeface="Open Sans"/>
                <a:ea typeface="Open Sans"/>
                <a:cs typeface="Open Sans"/>
                <a:sym typeface="Open Sans"/>
              </a:rPr>
              <a:t>Ingénieur agronome, professeur universités</a:t>
            </a:r>
            <a:endParaRPr sz="1200">
              <a:latin typeface="Open Sans"/>
              <a:ea typeface="Open Sans"/>
              <a:cs typeface="Open Sans"/>
              <a:sym typeface="Open Sans"/>
            </a:endParaRPr>
          </a:p>
        </p:txBody>
      </p:sp>
    </p:spTree>
    <p:extLst>
      <p:ext uri="{BB962C8B-B14F-4D97-AF65-F5344CB8AC3E}">
        <p14:creationId xmlns:p14="http://schemas.microsoft.com/office/powerpoint/2010/main" val="2337244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4"/>
          <p:cNvSpPr txBox="1"/>
          <p:nvPr/>
        </p:nvSpPr>
        <p:spPr>
          <a:xfrm>
            <a:off x="633005" y="494067"/>
            <a:ext cx="10926000" cy="16928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4000" b="1">
                <a:solidFill>
                  <a:srgbClr val="262626"/>
                </a:solidFill>
                <a:latin typeface="Playfair Display"/>
                <a:ea typeface="Playfair Display"/>
                <a:cs typeface="Playfair Display"/>
                <a:sym typeface="Playfair Display"/>
              </a:rPr>
              <a:t>Le programme Champions de l’alimentation Durable et de la Biodiversité</a:t>
            </a:r>
            <a:endParaRPr sz="4000" b="1">
              <a:solidFill>
                <a:srgbClr val="262626"/>
              </a:solidFill>
              <a:latin typeface="Playfair Display"/>
              <a:ea typeface="Playfair Display"/>
              <a:cs typeface="Playfair Display"/>
              <a:sym typeface="Playfair Display"/>
            </a:endParaRPr>
          </a:p>
          <a:p>
            <a:pPr algn="ctr">
              <a:buClr>
                <a:srgbClr val="000000"/>
              </a:buClr>
              <a:buSzPts val="3900"/>
            </a:pPr>
            <a:endParaRPr sz="4000" b="1">
              <a:solidFill>
                <a:srgbClr val="262626"/>
              </a:solidFill>
              <a:latin typeface="Playfair Display"/>
              <a:ea typeface="Playfair Display"/>
              <a:cs typeface="Playfair Display"/>
              <a:sym typeface="Playfair Display"/>
            </a:endParaRPr>
          </a:p>
        </p:txBody>
      </p:sp>
      <p:sp>
        <p:nvSpPr>
          <p:cNvPr id="493" name="Google Shape;493;p44"/>
          <p:cNvSpPr txBox="1"/>
          <p:nvPr/>
        </p:nvSpPr>
        <p:spPr>
          <a:xfrm>
            <a:off x="629267" y="2532732"/>
            <a:ext cx="7528000" cy="4234400"/>
          </a:xfrm>
          <a:prstGeom prst="rect">
            <a:avLst/>
          </a:prstGeom>
          <a:noFill/>
          <a:ln>
            <a:noFill/>
          </a:ln>
        </p:spPr>
        <p:txBody>
          <a:bodyPr spcFirstLastPara="1" wrap="square" lIns="91433" tIns="45700" rIns="91433" bIns="45700" anchor="t" anchorCtr="0">
            <a:noAutofit/>
          </a:bodyPr>
          <a:lstStyle/>
          <a:p>
            <a:pPr algn="just">
              <a:lnSpc>
                <a:spcPct val="115000"/>
              </a:lnSpc>
              <a:buClr>
                <a:schemeClr val="dk1"/>
              </a:buClr>
              <a:buSzPts val="800"/>
            </a:pPr>
            <a:r>
              <a:rPr lang="fr" sz="2000">
                <a:solidFill>
                  <a:schemeClr val="dk1"/>
                </a:solidFill>
                <a:latin typeface="Open Sans"/>
                <a:ea typeface="Open Sans"/>
                <a:cs typeface="Open Sans"/>
                <a:sym typeface="Open Sans"/>
              </a:rPr>
              <a:t>L’assiette est une formidable porte d’entrée pour la reconnexion des humains à la terre, la nature, la ruralité, l’agriculture, la santé et le bien-être. C’est pourquoi nous avons choisi </a:t>
            </a:r>
            <a:r>
              <a:rPr lang="fr" sz="2000" b="1">
                <a:solidFill>
                  <a:schemeClr val="dk1"/>
                </a:solidFill>
                <a:latin typeface="Open Sans"/>
                <a:ea typeface="Open Sans"/>
                <a:cs typeface="Open Sans"/>
                <a:sym typeface="Open Sans"/>
              </a:rPr>
              <a:t>l’alimentation</a:t>
            </a:r>
            <a:r>
              <a:rPr lang="fr" sz="2000">
                <a:solidFill>
                  <a:schemeClr val="dk1"/>
                </a:solidFill>
                <a:latin typeface="Open Sans"/>
                <a:ea typeface="Open Sans"/>
                <a:cs typeface="Open Sans"/>
                <a:sym typeface="Open Sans"/>
              </a:rPr>
              <a:t> comme pierre angulaire de notre programme pédagogique innovant : les Champions de l’Alimentation Durable et de la Biodiversité. </a:t>
            </a:r>
            <a:endParaRPr sz="2000">
              <a:solidFill>
                <a:schemeClr val="dk1"/>
              </a:solidFill>
              <a:latin typeface="Open Sans"/>
              <a:ea typeface="Open Sans"/>
              <a:cs typeface="Open Sans"/>
              <a:sym typeface="Open Sans"/>
            </a:endParaRPr>
          </a:p>
          <a:p>
            <a:pPr algn="just">
              <a:lnSpc>
                <a:spcPct val="115000"/>
              </a:lnSpc>
              <a:buClr>
                <a:schemeClr val="dk1"/>
              </a:buClr>
              <a:buSzPts val="800"/>
            </a:pPr>
            <a:endParaRPr sz="2000">
              <a:solidFill>
                <a:schemeClr val="dk1"/>
              </a:solidFill>
              <a:latin typeface="Open Sans"/>
              <a:ea typeface="Open Sans"/>
              <a:cs typeface="Open Sans"/>
              <a:sym typeface="Open Sans"/>
            </a:endParaRPr>
          </a:p>
          <a:p>
            <a:pPr algn="just">
              <a:lnSpc>
                <a:spcPct val="115000"/>
              </a:lnSpc>
              <a:buClr>
                <a:schemeClr val="dk1"/>
              </a:buClr>
              <a:buSzPts val="800"/>
            </a:pPr>
            <a:r>
              <a:rPr lang="fr" sz="2000">
                <a:solidFill>
                  <a:schemeClr val="dk1"/>
                </a:solidFill>
                <a:latin typeface="Open Sans"/>
                <a:ea typeface="Open Sans"/>
                <a:cs typeface="Open Sans"/>
                <a:sym typeface="Open Sans"/>
              </a:rPr>
              <a:t>C’est année, nous comptons </a:t>
            </a:r>
            <a:r>
              <a:rPr lang="fr" sz="2000" b="1">
                <a:solidFill>
                  <a:schemeClr val="dk1"/>
                </a:solidFill>
                <a:latin typeface="Open Sans"/>
                <a:ea typeface="Open Sans"/>
                <a:cs typeface="Open Sans"/>
                <a:sym typeface="Open Sans"/>
              </a:rPr>
              <a:t>8 écoles participantes </a:t>
            </a:r>
            <a:r>
              <a:rPr lang="fr" sz="2000">
                <a:solidFill>
                  <a:schemeClr val="dk1"/>
                </a:solidFill>
                <a:latin typeface="Open Sans"/>
                <a:ea typeface="Open Sans"/>
                <a:cs typeface="Open Sans"/>
                <a:sym typeface="Open Sans"/>
              </a:rPr>
              <a:t>(France métropolitaine, Outre-Mer, Etats-Unis), dont le </a:t>
            </a:r>
            <a:r>
              <a:rPr lang="fr" sz="2000" b="1">
                <a:solidFill>
                  <a:schemeClr val="dk1"/>
                </a:solidFill>
                <a:latin typeface="Open Sans"/>
                <a:ea typeface="Open Sans"/>
                <a:cs typeface="Open Sans"/>
                <a:sym typeface="Open Sans"/>
              </a:rPr>
              <a:t>lycée agricole d’Aurillac </a:t>
            </a:r>
            <a:r>
              <a:rPr lang="fr" sz="2000">
                <a:solidFill>
                  <a:schemeClr val="dk1"/>
                </a:solidFill>
                <a:latin typeface="Open Sans"/>
                <a:ea typeface="Open Sans"/>
                <a:cs typeface="Open Sans"/>
                <a:sym typeface="Open Sans"/>
              </a:rPr>
              <a:t>! </a:t>
            </a:r>
            <a:endParaRPr sz="2000">
              <a:solidFill>
                <a:srgbClr val="0C0C0C"/>
              </a:solidFill>
              <a:latin typeface="Open Sans"/>
              <a:ea typeface="Open Sans"/>
              <a:cs typeface="Open Sans"/>
              <a:sym typeface="Open Sans"/>
            </a:endParaRPr>
          </a:p>
        </p:txBody>
      </p:sp>
      <p:sp>
        <p:nvSpPr>
          <p:cNvPr id="494" name="Google Shape;494;p44"/>
          <p:cNvSpPr txBox="1"/>
          <p:nvPr/>
        </p:nvSpPr>
        <p:spPr>
          <a:xfrm>
            <a:off x="10168000" y="6499533"/>
            <a:ext cx="2024000" cy="369200"/>
          </a:xfrm>
          <a:prstGeom prst="rect">
            <a:avLst/>
          </a:prstGeom>
          <a:noFill/>
          <a:ln>
            <a:noFill/>
          </a:ln>
        </p:spPr>
        <p:txBody>
          <a:bodyPr spcFirstLastPara="1" wrap="square" lIns="121900" tIns="121900" rIns="121900" bIns="121900" anchor="t" anchorCtr="0">
            <a:noAutofit/>
          </a:bodyPr>
          <a:lstStyle/>
          <a:p>
            <a:pPr algn="r"/>
            <a:r>
              <a:rPr lang="fr" sz="1333">
                <a:solidFill>
                  <a:srgbClr val="FFFFFF"/>
                </a:solidFill>
                <a:latin typeface="Calibri"/>
                <a:ea typeface="Calibri"/>
                <a:cs typeface="Calibri"/>
                <a:sym typeface="Calibri"/>
              </a:rPr>
              <a:t>Photos : Nicole Heiling</a:t>
            </a:r>
            <a:endParaRPr sz="1333">
              <a:solidFill>
                <a:srgbClr val="FFFFFF"/>
              </a:solidFill>
              <a:latin typeface="Calibri"/>
              <a:ea typeface="Calibri"/>
              <a:cs typeface="Calibri"/>
              <a:sym typeface="Calibri"/>
            </a:endParaRPr>
          </a:p>
        </p:txBody>
      </p:sp>
      <p:cxnSp>
        <p:nvCxnSpPr>
          <p:cNvPr id="495" name="Google Shape;495;p44"/>
          <p:cNvCxnSpPr/>
          <p:nvPr/>
        </p:nvCxnSpPr>
        <p:spPr>
          <a:xfrm>
            <a:off x="8537400" y="2186867"/>
            <a:ext cx="3516400" cy="0"/>
          </a:xfrm>
          <a:prstGeom prst="straightConnector1">
            <a:avLst/>
          </a:prstGeom>
          <a:noFill/>
          <a:ln w="28575" cap="flat" cmpd="sng">
            <a:solidFill>
              <a:schemeClr val="dk1"/>
            </a:solidFill>
            <a:prstDash val="solid"/>
            <a:miter lim="800000"/>
            <a:headEnd type="none" w="sm" len="sm"/>
            <a:tailEnd type="none" w="sm" len="sm"/>
          </a:ln>
        </p:spPr>
      </p:cxnSp>
      <p:pic>
        <p:nvPicPr>
          <p:cNvPr id="496" name="Google Shape;496;p44"/>
          <p:cNvPicPr preferRelativeResize="0"/>
          <p:nvPr/>
        </p:nvPicPr>
        <p:blipFill rotWithShape="1">
          <a:blip r:embed="rId3">
            <a:alphaModFix/>
          </a:blip>
          <a:srcRect t="17084" b="17980"/>
          <a:stretch/>
        </p:blipFill>
        <p:spPr>
          <a:xfrm>
            <a:off x="8450034" y="4883568"/>
            <a:ext cx="3741965" cy="1974433"/>
          </a:xfrm>
          <a:prstGeom prst="rect">
            <a:avLst/>
          </a:prstGeom>
          <a:noFill/>
          <a:ln>
            <a:noFill/>
          </a:ln>
        </p:spPr>
      </p:pic>
      <p:pic>
        <p:nvPicPr>
          <p:cNvPr id="497" name="Google Shape;497;p44"/>
          <p:cNvPicPr preferRelativeResize="0"/>
          <p:nvPr/>
        </p:nvPicPr>
        <p:blipFill rotWithShape="1">
          <a:blip r:embed="rId4">
            <a:alphaModFix/>
          </a:blip>
          <a:srcRect t="11131" b="24076"/>
          <a:stretch/>
        </p:blipFill>
        <p:spPr>
          <a:xfrm>
            <a:off x="8450034" y="2532734"/>
            <a:ext cx="3741967" cy="2350833"/>
          </a:xfrm>
          <a:prstGeom prst="rect">
            <a:avLst/>
          </a:prstGeom>
          <a:noFill/>
          <a:ln>
            <a:noFill/>
          </a:ln>
        </p:spPr>
      </p:pic>
    </p:spTree>
    <p:extLst>
      <p:ext uri="{BB962C8B-B14F-4D97-AF65-F5344CB8AC3E}">
        <p14:creationId xmlns:p14="http://schemas.microsoft.com/office/powerpoint/2010/main" val="480483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45"/>
          <p:cNvPicPr preferRelativeResize="0"/>
          <p:nvPr/>
        </p:nvPicPr>
        <p:blipFill rotWithShape="1">
          <a:blip r:embed="rId3">
            <a:alphaModFix/>
          </a:blip>
          <a:srcRect t="14888" r="5267" b="10556"/>
          <a:stretch/>
        </p:blipFill>
        <p:spPr>
          <a:xfrm>
            <a:off x="1" y="1"/>
            <a:ext cx="9190036" cy="5112967"/>
          </a:xfrm>
          <a:prstGeom prst="rect">
            <a:avLst/>
          </a:prstGeom>
          <a:noFill/>
          <a:ln>
            <a:noFill/>
          </a:ln>
        </p:spPr>
      </p:pic>
      <p:pic>
        <p:nvPicPr>
          <p:cNvPr id="503" name="Google Shape;503;p45"/>
          <p:cNvPicPr preferRelativeResize="0"/>
          <p:nvPr/>
        </p:nvPicPr>
        <p:blipFill rotWithShape="1">
          <a:blip r:embed="rId4">
            <a:alphaModFix/>
          </a:blip>
          <a:srcRect t="38546" b="36009"/>
          <a:stretch/>
        </p:blipFill>
        <p:spPr>
          <a:xfrm>
            <a:off x="0" y="5112967"/>
            <a:ext cx="9700731" cy="1744867"/>
          </a:xfrm>
          <a:prstGeom prst="rect">
            <a:avLst/>
          </a:prstGeom>
          <a:noFill/>
          <a:ln>
            <a:noFill/>
          </a:ln>
        </p:spPr>
      </p:pic>
      <p:pic>
        <p:nvPicPr>
          <p:cNvPr id="504" name="Google Shape;504;p45"/>
          <p:cNvPicPr preferRelativeResize="0"/>
          <p:nvPr/>
        </p:nvPicPr>
        <p:blipFill rotWithShape="1">
          <a:blip r:embed="rId4">
            <a:alphaModFix/>
          </a:blip>
          <a:srcRect t="14886" r="71946" b="61051"/>
          <a:stretch/>
        </p:blipFill>
        <p:spPr>
          <a:xfrm>
            <a:off x="9000118" y="1"/>
            <a:ext cx="2721401" cy="1650167"/>
          </a:xfrm>
          <a:prstGeom prst="rect">
            <a:avLst/>
          </a:prstGeom>
          <a:noFill/>
          <a:ln>
            <a:noFill/>
          </a:ln>
        </p:spPr>
      </p:pic>
      <p:pic>
        <p:nvPicPr>
          <p:cNvPr id="505" name="Google Shape;505;p45"/>
          <p:cNvPicPr preferRelativeResize="0"/>
          <p:nvPr/>
        </p:nvPicPr>
        <p:blipFill rotWithShape="1">
          <a:blip r:embed="rId4">
            <a:alphaModFix/>
          </a:blip>
          <a:srcRect l="28015" t="13083" r="45098" b="60962"/>
          <a:stretch/>
        </p:blipFill>
        <p:spPr>
          <a:xfrm>
            <a:off x="9056734" y="1548567"/>
            <a:ext cx="2608169" cy="1779933"/>
          </a:xfrm>
          <a:prstGeom prst="rect">
            <a:avLst/>
          </a:prstGeom>
          <a:noFill/>
          <a:ln>
            <a:noFill/>
          </a:ln>
        </p:spPr>
      </p:pic>
      <p:pic>
        <p:nvPicPr>
          <p:cNvPr id="506" name="Google Shape;506;p45"/>
          <p:cNvPicPr preferRelativeResize="0"/>
          <p:nvPr/>
        </p:nvPicPr>
        <p:blipFill rotWithShape="1">
          <a:blip r:embed="rId4">
            <a:alphaModFix/>
          </a:blip>
          <a:srcRect l="54273" t="13088" r="19629" b="60957"/>
          <a:stretch/>
        </p:blipFill>
        <p:spPr>
          <a:xfrm>
            <a:off x="9095084" y="3261334"/>
            <a:ext cx="2531467" cy="1779933"/>
          </a:xfrm>
          <a:prstGeom prst="rect">
            <a:avLst/>
          </a:prstGeom>
          <a:noFill/>
          <a:ln>
            <a:noFill/>
          </a:ln>
        </p:spPr>
      </p:pic>
      <p:pic>
        <p:nvPicPr>
          <p:cNvPr id="507" name="Google Shape;507;p45"/>
          <p:cNvPicPr preferRelativeResize="0"/>
          <p:nvPr/>
        </p:nvPicPr>
        <p:blipFill rotWithShape="1">
          <a:blip r:embed="rId4">
            <a:alphaModFix/>
          </a:blip>
          <a:srcRect l="80841" t="12194" r="5270" b="60735"/>
          <a:stretch/>
        </p:blipFill>
        <p:spPr>
          <a:xfrm>
            <a:off x="9095101" y="5001600"/>
            <a:ext cx="1347236" cy="1856400"/>
          </a:xfrm>
          <a:prstGeom prst="rect">
            <a:avLst/>
          </a:prstGeom>
          <a:noFill/>
          <a:ln>
            <a:noFill/>
          </a:ln>
        </p:spPr>
      </p:pic>
      <p:sp>
        <p:nvSpPr>
          <p:cNvPr id="508" name="Google Shape;508;p45"/>
          <p:cNvSpPr txBox="1"/>
          <p:nvPr/>
        </p:nvSpPr>
        <p:spPr>
          <a:xfrm>
            <a:off x="10442333" y="5353200"/>
            <a:ext cx="1611600" cy="1153200"/>
          </a:xfrm>
          <a:prstGeom prst="rect">
            <a:avLst/>
          </a:prstGeom>
          <a:noFill/>
          <a:ln>
            <a:noFill/>
          </a:ln>
        </p:spPr>
        <p:txBody>
          <a:bodyPr spcFirstLastPara="1" wrap="square" lIns="121900" tIns="121900" rIns="121900" bIns="121900" anchor="t" anchorCtr="0">
            <a:noAutofit/>
          </a:bodyPr>
          <a:lstStyle/>
          <a:p>
            <a:r>
              <a:rPr lang="fr" sz="2000" b="1" dirty="0">
                <a:latin typeface="Average"/>
                <a:ea typeface="Average"/>
                <a:cs typeface="Average"/>
                <a:sym typeface="Average"/>
              </a:rPr>
              <a:t>Elèves participants d’Aurillac </a:t>
            </a:r>
            <a:endParaRPr sz="2000" b="1" dirty="0">
              <a:latin typeface="Average"/>
              <a:ea typeface="Average"/>
              <a:cs typeface="Average"/>
              <a:sym typeface="Average"/>
            </a:endParaRPr>
          </a:p>
        </p:txBody>
      </p:sp>
    </p:spTree>
    <p:extLst>
      <p:ext uri="{BB962C8B-B14F-4D97-AF65-F5344CB8AC3E}">
        <p14:creationId xmlns:p14="http://schemas.microsoft.com/office/powerpoint/2010/main" val="3987796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6"/>
          <p:cNvSpPr txBox="1"/>
          <p:nvPr/>
        </p:nvSpPr>
        <p:spPr>
          <a:xfrm>
            <a:off x="633000" y="392467"/>
            <a:ext cx="10926000" cy="10104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4000" b="1">
                <a:solidFill>
                  <a:srgbClr val="262626"/>
                </a:solidFill>
                <a:latin typeface="Playfair Display"/>
                <a:ea typeface="Playfair Display"/>
                <a:cs typeface="Playfair Display"/>
                <a:sym typeface="Playfair Display"/>
              </a:rPr>
              <a:t>Que fait-on concrètement avec les écoles ?</a:t>
            </a:r>
            <a:endParaRPr sz="4000" b="1">
              <a:solidFill>
                <a:srgbClr val="262626"/>
              </a:solidFill>
              <a:latin typeface="Playfair Display"/>
              <a:ea typeface="Playfair Display"/>
              <a:cs typeface="Playfair Display"/>
              <a:sym typeface="Playfair Display"/>
            </a:endParaRPr>
          </a:p>
          <a:p>
            <a:pPr algn="ctr">
              <a:buClr>
                <a:srgbClr val="000000"/>
              </a:buClr>
              <a:buSzPts val="3900"/>
            </a:pPr>
            <a:endParaRPr sz="4000" b="1">
              <a:solidFill>
                <a:srgbClr val="262626"/>
              </a:solidFill>
              <a:latin typeface="Playfair Display"/>
              <a:ea typeface="Playfair Display"/>
              <a:cs typeface="Playfair Display"/>
              <a:sym typeface="Playfair Display"/>
            </a:endParaRPr>
          </a:p>
        </p:txBody>
      </p:sp>
      <p:cxnSp>
        <p:nvCxnSpPr>
          <p:cNvPr id="514" name="Google Shape;514;p46"/>
          <p:cNvCxnSpPr/>
          <p:nvPr/>
        </p:nvCxnSpPr>
        <p:spPr>
          <a:xfrm>
            <a:off x="2204367" y="1367967"/>
            <a:ext cx="7662800" cy="0"/>
          </a:xfrm>
          <a:prstGeom prst="straightConnector1">
            <a:avLst/>
          </a:prstGeom>
          <a:noFill/>
          <a:ln w="28575" cap="flat" cmpd="sng">
            <a:solidFill>
              <a:schemeClr val="dk1"/>
            </a:solidFill>
            <a:prstDash val="solid"/>
            <a:miter lim="800000"/>
            <a:headEnd type="none" w="sm" len="sm"/>
            <a:tailEnd type="none" w="sm" len="sm"/>
          </a:ln>
        </p:spPr>
      </p:cxnSp>
      <p:pic>
        <p:nvPicPr>
          <p:cNvPr id="515" name="Google Shape;515;p46"/>
          <p:cNvPicPr preferRelativeResize="0"/>
          <p:nvPr/>
        </p:nvPicPr>
        <p:blipFill rotWithShape="1">
          <a:blip r:embed="rId3">
            <a:alphaModFix/>
          </a:blip>
          <a:srcRect l="3217" t="7568" r="3236" b="6038"/>
          <a:stretch/>
        </p:blipFill>
        <p:spPr>
          <a:xfrm>
            <a:off x="8265723" y="3752800"/>
            <a:ext cx="3691879" cy="2248000"/>
          </a:xfrm>
          <a:prstGeom prst="rect">
            <a:avLst/>
          </a:prstGeom>
          <a:noFill/>
          <a:ln>
            <a:noFill/>
          </a:ln>
        </p:spPr>
      </p:pic>
      <p:sp>
        <p:nvSpPr>
          <p:cNvPr id="516" name="Google Shape;516;p46"/>
          <p:cNvSpPr/>
          <p:nvPr/>
        </p:nvSpPr>
        <p:spPr>
          <a:xfrm>
            <a:off x="779667" y="1679084"/>
            <a:ext cx="3370000" cy="1400400"/>
          </a:xfrm>
          <a:prstGeom prst="rect">
            <a:avLst/>
          </a:prstGeom>
          <a:noFill/>
          <a:ln>
            <a:noFill/>
          </a:ln>
        </p:spPr>
        <p:txBody>
          <a:bodyPr spcFirstLastPara="1" wrap="square" lIns="121900" tIns="60933" rIns="121900" bIns="60933" anchor="t" anchorCtr="0">
            <a:noAutofit/>
          </a:bodyPr>
          <a:lstStyle/>
          <a:p>
            <a:pPr algn="ctr">
              <a:lnSpc>
                <a:spcPct val="115000"/>
              </a:lnSpc>
              <a:buClr>
                <a:srgbClr val="000000"/>
              </a:buClr>
              <a:buSzPts val="1100"/>
            </a:pPr>
            <a:r>
              <a:rPr lang="fr" sz="2400" b="1">
                <a:solidFill>
                  <a:srgbClr val="262626"/>
                </a:solidFill>
                <a:latin typeface="Open Sans"/>
                <a:ea typeface="Open Sans"/>
                <a:cs typeface="Open Sans"/>
                <a:sym typeface="Open Sans"/>
              </a:rPr>
              <a:t>TRAVAUX EN CLASSE</a:t>
            </a:r>
            <a:endParaRPr sz="2400" b="1">
              <a:solidFill>
                <a:srgbClr val="262626"/>
              </a:solidFill>
              <a:latin typeface="Open Sans"/>
              <a:ea typeface="Open Sans"/>
              <a:cs typeface="Open Sans"/>
              <a:sym typeface="Open Sans"/>
            </a:endParaRPr>
          </a:p>
          <a:p>
            <a:pPr algn="just">
              <a:lnSpc>
                <a:spcPct val="115000"/>
              </a:lnSpc>
              <a:buClr>
                <a:srgbClr val="000000"/>
              </a:buClr>
              <a:buSzPts val="1100"/>
            </a:pPr>
            <a:r>
              <a:rPr lang="fr" sz="1600">
                <a:solidFill>
                  <a:srgbClr val="222222"/>
                </a:solidFill>
                <a:highlight>
                  <a:srgbClr val="FFFFFF"/>
                </a:highlight>
                <a:latin typeface="Open Sans"/>
                <a:ea typeface="Open Sans"/>
                <a:cs typeface="Open Sans"/>
                <a:sym typeface="Open Sans"/>
              </a:rPr>
              <a:t>Les jeunes travaillent sur une cartographie de leur système alimentaire.  </a:t>
            </a:r>
            <a:endParaRPr sz="1600">
              <a:solidFill>
                <a:srgbClr val="222222"/>
              </a:solidFill>
              <a:highlight>
                <a:srgbClr val="FFFFFF"/>
              </a:highlight>
              <a:latin typeface="Open Sans"/>
              <a:ea typeface="Open Sans"/>
              <a:cs typeface="Open Sans"/>
              <a:sym typeface="Open Sans"/>
            </a:endParaRPr>
          </a:p>
          <a:p>
            <a:pPr algn="ctr">
              <a:lnSpc>
                <a:spcPct val="115000"/>
              </a:lnSpc>
              <a:buClr>
                <a:srgbClr val="000000"/>
              </a:buClr>
              <a:buSzPts val="1100"/>
            </a:pPr>
            <a:endParaRPr sz="2400" b="1">
              <a:solidFill>
                <a:srgbClr val="262626"/>
              </a:solidFill>
              <a:latin typeface="Open Sans"/>
              <a:ea typeface="Open Sans"/>
              <a:cs typeface="Open Sans"/>
              <a:sym typeface="Open Sans"/>
            </a:endParaRPr>
          </a:p>
        </p:txBody>
      </p:sp>
      <p:sp>
        <p:nvSpPr>
          <p:cNvPr id="517" name="Google Shape;517;p46"/>
          <p:cNvSpPr/>
          <p:nvPr/>
        </p:nvSpPr>
        <p:spPr>
          <a:xfrm>
            <a:off x="4522700" y="1593217"/>
            <a:ext cx="3516400" cy="2248000"/>
          </a:xfrm>
          <a:prstGeom prst="rect">
            <a:avLst/>
          </a:prstGeom>
          <a:noFill/>
          <a:ln>
            <a:noFill/>
          </a:ln>
        </p:spPr>
        <p:txBody>
          <a:bodyPr spcFirstLastPara="1" wrap="square" lIns="121900" tIns="60933" rIns="121900" bIns="60933" anchor="t" anchorCtr="0">
            <a:noAutofit/>
          </a:bodyPr>
          <a:lstStyle/>
          <a:p>
            <a:pPr algn="ctr">
              <a:lnSpc>
                <a:spcPct val="115000"/>
              </a:lnSpc>
              <a:buClr>
                <a:srgbClr val="000000"/>
              </a:buClr>
              <a:buSzPts val="1100"/>
            </a:pPr>
            <a:r>
              <a:rPr lang="fr" sz="2400" b="1">
                <a:solidFill>
                  <a:srgbClr val="262626"/>
                </a:solidFill>
                <a:latin typeface="Open Sans"/>
                <a:ea typeface="Open Sans"/>
                <a:cs typeface="Open Sans"/>
                <a:sym typeface="Open Sans"/>
              </a:rPr>
              <a:t>TRAVAUX EN DEHORS DE LA CLASSE</a:t>
            </a:r>
            <a:endParaRPr sz="2400" b="1">
              <a:solidFill>
                <a:srgbClr val="262626"/>
              </a:solidFill>
              <a:latin typeface="Open Sans"/>
              <a:ea typeface="Open Sans"/>
              <a:cs typeface="Open Sans"/>
              <a:sym typeface="Open Sans"/>
            </a:endParaRPr>
          </a:p>
          <a:p>
            <a:pPr algn="just">
              <a:lnSpc>
                <a:spcPct val="115000"/>
              </a:lnSpc>
              <a:buClr>
                <a:srgbClr val="000000"/>
              </a:buClr>
              <a:buSzPts val="1100"/>
            </a:pPr>
            <a:r>
              <a:rPr lang="fr" sz="1600">
                <a:solidFill>
                  <a:srgbClr val="222222"/>
                </a:solidFill>
                <a:highlight>
                  <a:srgbClr val="FFFFFF"/>
                </a:highlight>
                <a:latin typeface="Open Sans"/>
                <a:ea typeface="Open Sans"/>
                <a:cs typeface="Open Sans"/>
                <a:sym typeface="Open Sans"/>
              </a:rPr>
              <a:t>Apprendre en faisant ! Les jeunes mettent les mains dans la terre pour appliquer directement les notions vues en classe. </a:t>
            </a:r>
            <a:endParaRPr sz="2400" b="1">
              <a:solidFill>
                <a:srgbClr val="262626"/>
              </a:solidFill>
              <a:latin typeface="Open Sans"/>
              <a:ea typeface="Open Sans"/>
              <a:cs typeface="Open Sans"/>
              <a:sym typeface="Open Sans"/>
            </a:endParaRPr>
          </a:p>
        </p:txBody>
      </p:sp>
      <p:sp>
        <p:nvSpPr>
          <p:cNvPr id="518" name="Google Shape;518;p46"/>
          <p:cNvSpPr/>
          <p:nvPr/>
        </p:nvSpPr>
        <p:spPr>
          <a:xfrm>
            <a:off x="8485600" y="1593217"/>
            <a:ext cx="3370000" cy="2070800"/>
          </a:xfrm>
          <a:prstGeom prst="rect">
            <a:avLst/>
          </a:prstGeom>
          <a:noFill/>
          <a:ln>
            <a:noFill/>
          </a:ln>
        </p:spPr>
        <p:txBody>
          <a:bodyPr spcFirstLastPara="1" wrap="square" lIns="121900" tIns="60933" rIns="121900" bIns="60933" anchor="t" anchorCtr="0">
            <a:noAutofit/>
          </a:bodyPr>
          <a:lstStyle/>
          <a:p>
            <a:pPr algn="ctr">
              <a:lnSpc>
                <a:spcPct val="115000"/>
              </a:lnSpc>
              <a:buClr>
                <a:srgbClr val="000000"/>
              </a:buClr>
              <a:buSzPts val="1100"/>
            </a:pPr>
            <a:r>
              <a:rPr lang="fr" sz="2400" b="1">
                <a:solidFill>
                  <a:srgbClr val="262626"/>
                </a:solidFill>
                <a:latin typeface="Open Sans"/>
                <a:ea typeface="Open Sans"/>
                <a:cs typeface="Open Sans"/>
                <a:sym typeface="Open Sans"/>
              </a:rPr>
              <a:t>CORRESPONDANCE À L’INTERNATIONAL</a:t>
            </a:r>
            <a:endParaRPr sz="2400" b="1">
              <a:solidFill>
                <a:srgbClr val="262626"/>
              </a:solidFill>
              <a:latin typeface="Open Sans"/>
              <a:ea typeface="Open Sans"/>
              <a:cs typeface="Open Sans"/>
              <a:sym typeface="Open Sans"/>
            </a:endParaRPr>
          </a:p>
          <a:p>
            <a:pPr algn="just">
              <a:lnSpc>
                <a:spcPct val="115000"/>
              </a:lnSpc>
              <a:buClr>
                <a:srgbClr val="000000"/>
              </a:buClr>
              <a:buSzPts val="1100"/>
            </a:pPr>
            <a:r>
              <a:rPr lang="fr" sz="1600">
                <a:solidFill>
                  <a:srgbClr val="222222"/>
                </a:solidFill>
                <a:latin typeface="Open Sans"/>
                <a:ea typeface="Open Sans"/>
                <a:cs typeface="Open Sans"/>
                <a:sym typeface="Open Sans"/>
              </a:rPr>
              <a:t>Les lycéens d’Aurillac échangent avec des lycéens de New-York, le lycée Dewitt Clinton situé dans le Bronx !</a:t>
            </a:r>
            <a:endParaRPr sz="1600">
              <a:solidFill>
                <a:srgbClr val="222222"/>
              </a:solidFill>
              <a:latin typeface="Open Sans"/>
              <a:ea typeface="Open Sans"/>
              <a:cs typeface="Open Sans"/>
              <a:sym typeface="Open Sans"/>
            </a:endParaRPr>
          </a:p>
          <a:p>
            <a:pPr algn="ctr">
              <a:lnSpc>
                <a:spcPct val="115000"/>
              </a:lnSpc>
              <a:buClr>
                <a:srgbClr val="000000"/>
              </a:buClr>
              <a:buSzPts val="1100"/>
            </a:pPr>
            <a:endParaRPr sz="2400" b="1">
              <a:solidFill>
                <a:srgbClr val="262626"/>
              </a:solidFill>
              <a:latin typeface="Open Sans"/>
              <a:ea typeface="Open Sans"/>
              <a:cs typeface="Open Sans"/>
              <a:sym typeface="Open Sans"/>
            </a:endParaRPr>
          </a:p>
        </p:txBody>
      </p:sp>
      <p:sp>
        <p:nvSpPr>
          <p:cNvPr id="519" name="Google Shape;519;p46"/>
          <p:cNvSpPr/>
          <p:nvPr/>
        </p:nvSpPr>
        <p:spPr>
          <a:xfrm>
            <a:off x="437367" y="5650067"/>
            <a:ext cx="7715200" cy="1120400"/>
          </a:xfrm>
          <a:prstGeom prst="rect">
            <a:avLst/>
          </a:prstGeom>
          <a:noFill/>
          <a:ln>
            <a:noFill/>
          </a:ln>
        </p:spPr>
        <p:txBody>
          <a:bodyPr spcFirstLastPara="1" wrap="square" lIns="121900" tIns="60933" rIns="121900" bIns="60933" anchor="t" anchorCtr="0">
            <a:noAutofit/>
          </a:bodyPr>
          <a:lstStyle/>
          <a:p>
            <a:pPr marL="609585" indent="-423323">
              <a:lnSpc>
                <a:spcPct val="115000"/>
              </a:lnSpc>
              <a:buSzPts val="1400"/>
              <a:buFont typeface="Open Sans"/>
              <a:buChar char="+"/>
            </a:pPr>
            <a:r>
              <a:rPr lang="fr" sz="2400" b="1">
                <a:solidFill>
                  <a:srgbClr val="262626"/>
                </a:solidFill>
                <a:latin typeface="Open Sans"/>
                <a:ea typeface="Open Sans"/>
                <a:cs typeface="Open Sans"/>
                <a:sym typeface="Open Sans"/>
              </a:rPr>
              <a:t>L’ÉCOLE D'ÉTÉ</a:t>
            </a:r>
            <a:br>
              <a:rPr lang="fr" sz="2400" b="1">
                <a:solidFill>
                  <a:srgbClr val="262626"/>
                </a:solidFill>
                <a:latin typeface="Open Sans"/>
                <a:ea typeface="Open Sans"/>
                <a:cs typeface="Open Sans"/>
                <a:sym typeface="Open Sans"/>
              </a:rPr>
            </a:br>
            <a:r>
              <a:rPr lang="fr" sz="1600">
                <a:solidFill>
                  <a:srgbClr val="222222"/>
                </a:solidFill>
                <a:highlight>
                  <a:schemeClr val="lt1"/>
                </a:highlight>
                <a:latin typeface="Open Sans"/>
                <a:ea typeface="Open Sans"/>
                <a:cs typeface="Open Sans"/>
                <a:sym typeface="Open Sans"/>
              </a:rPr>
              <a:t>Tous les participants se retrouvent en Auvergne l’été prochain pour échanger et partager leurs expériences !</a:t>
            </a:r>
            <a:endParaRPr sz="2400" b="1">
              <a:solidFill>
                <a:srgbClr val="262626"/>
              </a:solidFill>
              <a:latin typeface="Open Sans"/>
              <a:ea typeface="Open Sans"/>
              <a:cs typeface="Open Sans"/>
              <a:sym typeface="Open Sans"/>
            </a:endParaRPr>
          </a:p>
          <a:p>
            <a:pPr algn="just">
              <a:lnSpc>
                <a:spcPct val="115000"/>
              </a:lnSpc>
              <a:buClr>
                <a:srgbClr val="000000"/>
              </a:buClr>
              <a:buSzPts val="1100"/>
            </a:pPr>
            <a:endParaRPr sz="1600">
              <a:solidFill>
                <a:srgbClr val="222222"/>
              </a:solidFill>
              <a:highlight>
                <a:srgbClr val="FFFFFF"/>
              </a:highlight>
              <a:latin typeface="Open Sans"/>
              <a:ea typeface="Open Sans"/>
              <a:cs typeface="Open Sans"/>
              <a:sym typeface="Open Sans"/>
            </a:endParaRPr>
          </a:p>
          <a:p>
            <a:pPr algn="ctr">
              <a:lnSpc>
                <a:spcPct val="115000"/>
              </a:lnSpc>
              <a:buClr>
                <a:srgbClr val="000000"/>
              </a:buClr>
              <a:buSzPts val="1100"/>
            </a:pPr>
            <a:endParaRPr sz="2400" b="1">
              <a:solidFill>
                <a:srgbClr val="262626"/>
              </a:solidFill>
              <a:latin typeface="Open Sans"/>
              <a:ea typeface="Open Sans"/>
              <a:cs typeface="Open Sans"/>
              <a:sym typeface="Open Sans"/>
            </a:endParaRPr>
          </a:p>
        </p:txBody>
      </p:sp>
      <p:pic>
        <p:nvPicPr>
          <p:cNvPr id="520" name="Google Shape;520;p46"/>
          <p:cNvPicPr preferRelativeResize="0"/>
          <p:nvPr/>
        </p:nvPicPr>
        <p:blipFill rotWithShape="1">
          <a:blip r:embed="rId4">
            <a:alphaModFix/>
          </a:blip>
          <a:srcRect t="18160" r="13442"/>
          <a:stretch/>
        </p:blipFill>
        <p:spPr>
          <a:xfrm>
            <a:off x="779667" y="3429688"/>
            <a:ext cx="3516400" cy="1870179"/>
          </a:xfrm>
          <a:prstGeom prst="rect">
            <a:avLst/>
          </a:prstGeom>
          <a:noFill/>
          <a:ln>
            <a:noFill/>
          </a:ln>
        </p:spPr>
      </p:pic>
      <p:pic>
        <p:nvPicPr>
          <p:cNvPr id="521" name="Google Shape;521;p46"/>
          <p:cNvPicPr preferRelativeResize="0"/>
          <p:nvPr/>
        </p:nvPicPr>
        <p:blipFill>
          <a:blip r:embed="rId5">
            <a:alphaModFix/>
          </a:blip>
          <a:stretch>
            <a:fillRect/>
          </a:stretch>
        </p:blipFill>
        <p:spPr>
          <a:xfrm>
            <a:off x="4522701" y="3797734"/>
            <a:ext cx="3516399" cy="2158127"/>
          </a:xfrm>
          <a:prstGeom prst="rect">
            <a:avLst/>
          </a:prstGeom>
          <a:noFill/>
          <a:ln>
            <a:noFill/>
          </a:ln>
        </p:spPr>
      </p:pic>
    </p:spTree>
    <p:extLst>
      <p:ext uri="{BB962C8B-B14F-4D97-AF65-F5344CB8AC3E}">
        <p14:creationId xmlns:p14="http://schemas.microsoft.com/office/powerpoint/2010/main" val="194651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7"/>
          <p:cNvSpPr txBox="1"/>
          <p:nvPr/>
        </p:nvSpPr>
        <p:spPr>
          <a:xfrm>
            <a:off x="633000" y="801600"/>
            <a:ext cx="10926000" cy="800400"/>
          </a:xfrm>
          <a:prstGeom prst="rect">
            <a:avLst/>
          </a:prstGeom>
          <a:noFill/>
          <a:ln>
            <a:noFill/>
          </a:ln>
        </p:spPr>
        <p:txBody>
          <a:bodyPr spcFirstLastPara="1" wrap="square" lIns="91433" tIns="45700" rIns="91433" bIns="45700" anchor="t" anchorCtr="0">
            <a:noAutofit/>
          </a:bodyPr>
          <a:lstStyle/>
          <a:p>
            <a:pPr algn="ctr">
              <a:buClr>
                <a:srgbClr val="000000"/>
              </a:buClr>
              <a:buSzPts val="3900"/>
            </a:pPr>
            <a:r>
              <a:rPr lang="fr" sz="4000" b="1">
                <a:solidFill>
                  <a:srgbClr val="262626"/>
                </a:solidFill>
                <a:latin typeface="Playfair Display"/>
                <a:ea typeface="Playfair Display"/>
                <a:cs typeface="Playfair Display"/>
                <a:sym typeface="Playfair Display"/>
              </a:rPr>
              <a:t>L’incubateur LanDestini Cantal-Auvergne</a:t>
            </a:r>
            <a:endParaRPr sz="4000" b="1">
              <a:solidFill>
                <a:srgbClr val="262626"/>
              </a:solidFill>
              <a:latin typeface="Playfair Display"/>
              <a:ea typeface="Playfair Display"/>
              <a:cs typeface="Playfair Display"/>
              <a:sym typeface="Playfair Display"/>
            </a:endParaRPr>
          </a:p>
          <a:p>
            <a:pPr algn="ctr">
              <a:buClr>
                <a:srgbClr val="000000"/>
              </a:buClr>
              <a:buSzPts val="3900"/>
            </a:pPr>
            <a:endParaRPr sz="4000" b="1">
              <a:solidFill>
                <a:srgbClr val="262626"/>
              </a:solidFill>
              <a:latin typeface="Playfair Display"/>
              <a:ea typeface="Playfair Display"/>
              <a:cs typeface="Playfair Display"/>
              <a:sym typeface="Playfair Display"/>
            </a:endParaRPr>
          </a:p>
        </p:txBody>
      </p:sp>
      <p:sp>
        <p:nvSpPr>
          <p:cNvPr id="527" name="Google Shape;527;p47"/>
          <p:cNvSpPr txBox="1"/>
          <p:nvPr/>
        </p:nvSpPr>
        <p:spPr>
          <a:xfrm>
            <a:off x="506800" y="2004500"/>
            <a:ext cx="7528000" cy="4608400"/>
          </a:xfrm>
          <a:prstGeom prst="rect">
            <a:avLst/>
          </a:prstGeom>
          <a:noFill/>
          <a:ln>
            <a:noFill/>
          </a:ln>
        </p:spPr>
        <p:txBody>
          <a:bodyPr spcFirstLastPara="1" wrap="square" lIns="91433" tIns="45700" rIns="91433" bIns="45700" anchor="t" anchorCtr="0">
            <a:noAutofit/>
          </a:bodyPr>
          <a:lstStyle/>
          <a:p>
            <a:pPr algn="just">
              <a:lnSpc>
                <a:spcPct val="115000"/>
              </a:lnSpc>
              <a:buClr>
                <a:schemeClr val="dk1"/>
              </a:buClr>
              <a:buSzPts val="1100"/>
            </a:pPr>
            <a:r>
              <a:rPr lang="fr" dirty="0">
                <a:latin typeface="Open Sans"/>
                <a:ea typeface="Open Sans"/>
                <a:cs typeface="Open Sans"/>
                <a:sym typeface="Open Sans"/>
              </a:rPr>
              <a:t>En partenariat avec les collectivités, syndicats, agriculteurs et entreprises locaux, nous souhaitons créer </a:t>
            </a:r>
            <a:r>
              <a:rPr lang="fr" b="1" dirty="0">
                <a:latin typeface="Open Sans"/>
                <a:ea typeface="Open Sans"/>
                <a:cs typeface="Open Sans"/>
                <a:sym typeface="Open Sans"/>
              </a:rPr>
              <a:t>des incubateurs d’entrepreneurs au service de l’agriculture et de l’alimentation durables et de la biodiversité locale. </a:t>
            </a:r>
            <a:endParaRPr b="1" dirty="0">
              <a:latin typeface="Open Sans"/>
              <a:ea typeface="Open Sans"/>
              <a:cs typeface="Open Sans"/>
              <a:sym typeface="Open Sans"/>
            </a:endParaRPr>
          </a:p>
          <a:p>
            <a:pPr algn="just">
              <a:lnSpc>
                <a:spcPct val="115000"/>
              </a:lnSpc>
              <a:buClr>
                <a:schemeClr val="dk1"/>
              </a:buClr>
              <a:buSzPts val="1100"/>
            </a:pPr>
            <a:endParaRPr b="1" dirty="0">
              <a:latin typeface="Open Sans"/>
              <a:ea typeface="Open Sans"/>
              <a:cs typeface="Open Sans"/>
              <a:sym typeface="Open Sans"/>
            </a:endParaRPr>
          </a:p>
          <a:p>
            <a:pPr algn="just">
              <a:lnSpc>
                <a:spcPct val="115000"/>
              </a:lnSpc>
              <a:buClr>
                <a:schemeClr val="dk1"/>
              </a:buClr>
              <a:buSzPts val="1100"/>
            </a:pPr>
            <a:r>
              <a:rPr lang="fr" dirty="0">
                <a:latin typeface="Open Sans"/>
                <a:ea typeface="Open Sans"/>
                <a:cs typeface="Open Sans"/>
                <a:sym typeface="Open Sans"/>
              </a:rPr>
              <a:t>Il est nécessaire aujourd’hui d’inventer des technologies (high tech et low tech), numérique, de communication et autres, et de mettre en œuvre de nouveaux modèles économiques en faveur de l’alimentation saine et durable et de la préservation du vivant. </a:t>
            </a:r>
            <a:endParaRPr dirty="0">
              <a:latin typeface="Open Sans"/>
              <a:ea typeface="Open Sans"/>
              <a:cs typeface="Open Sans"/>
              <a:sym typeface="Open Sans"/>
            </a:endParaRPr>
          </a:p>
          <a:p>
            <a:pPr algn="just">
              <a:lnSpc>
                <a:spcPct val="115000"/>
              </a:lnSpc>
              <a:buClr>
                <a:schemeClr val="dk1"/>
              </a:buClr>
              <a:buSzPts val="1100"/>
            </a:pPr>
            <a:endParaRPr dirty="0">
              <a:latin typeface="Open Sans"/>
              <a:ea typeface="Open Sans"/>
              <a:cs typeface="Open Sans"/>
              <a:sym typeface="Open Sans"/>
            </a:endParaRPr>
          </a:p>
          <a:p>
            <a:pPr algn="just">
              <a:lnSpc>
                <a:spcPct val="115000"/>
              </a:lnSpc>
              <a:buClr>
                <a:schemeClr val="dk1"/>
              </a:buClr>
              <a:buSzPts val="1100"/>
            </a:pPr>
            <a:r>
              <a:rPr lang="fr" dirty="0">
                <a:latin typeface="Open Sans"/>
                <a:ea typeface="Open Sans"/>
                <a:cs typeface="Open Sans"/>
                <a:sym typeface="Open Sans"/>
              </a:rPr>
              <a:t>L’incubateur LanDestini apporte un accompagnement à des entrepreneurs qui veulent faire un métier qui a du sens et qui contribue à une économie à fort impact économique, écologique et social.</a:t>
            </a:r>
            <a:endParaRPr dirty="0">
              <a:latin typeface="Open Sans"/>
              <a:ea typeface="Open Sans"/>
              <a:cs typeface="Open Sans"/>
              <a:sym typeface="Open Sans"/>
            </a:endParaRPr>
          </a:p>
          <a:p>
            <a:pPr algn="just">
              <a:lnSpc>
                <a:spcPct val="115000"/>
              </a:lnSpc>
              <a:buClr>
                <a:schemeClr val="dk1"/>
              </a:buClr>
              <a:buSzPts val="800"/>
            </a:pPr>
            <a:endParaRPr dirty="0">
              <a:latin typeface="Open Sans"/>
              <a:ea typeface="Open Sans"/>
              <a:cs typeface="Open Sans"/>
              <a:sym typeface="Open Sans"/>
            </a:endParaRPr>
          </a:p>
        </p:txBody>
      </p:sp>
      <p:sp>
        <p:nvSpPr>
          <p:cNvPr id="528" name="Google Shape;528;p47"/>
          <p:cNvSpPr txBox="1"/>
          <p:nvPr/>
        </p:nvSpPr>
        <p:spPr>
          <a:xfrm>
            <a:off x="10168000" y="6499533"/>
            <a:ext cx="2024000" cy="369200"/>
          </a:xfrm>
          <a:prstGeom prst="rect">
            <a:avLst/>
          </a:prstGeom>
          <a:noFill/>
          <a:ln>
            <a:noFill/>
          </a:ln>
        </p:spPr>
        <p:txBody>
          <a:bodyPr spcFirstLastPara="1" wrap="square" lIns="121900" tIns="121900" rIns="121900" bIns="121900" anchor="t" anchorCtr="0">
            <a:noAutofit/>
          </a:bodyPr>
          <a:lstStyle/>
          <a:p>
            <a:pPr algn="r"/>
            <a:r>
              <a:rPr lang="fr" sz="1333">
                <a:solidFill>
                  <a:srgbClr val="FFFFFF"/>
                </a:solidFill>
                <a:latin typeface="Calibri"/>
                <a:ea typeface="Calibri"/>
                <a:cs typeface="Calibri"/>
                <a:sym typeface="Calibri"/>
              </a:rPr>
              <a:t>Photos : Nicole Heiling</a:t>
            </a:r>
            <a:endParaRPr sz="1333">
              <a:solidFill>
                <a:srgbClr val="FFFFFF"/>
              </a:solidFill>
              <a:latin typeface="Calibri"/>
              <a:ea typeface="Calibri"/>
              <a:cs typeface="Calibri"/>
              <a:sym typeface="Calibri"/>
            </a:endParaRPr>
          </a:p>
        </p:txBody>
      </p:sp>
      <p:cxnSp>
        <p:nvCxnSpPr>
          <p:cNvPr id="529" name="Google Shape;529;p47"/>
          <p:cNvCxnSpPr/>
          <p:nvPr/>
        </p:nvCxnSpPr>
        <p:spPr>
          <a:xfrm>
            <a:off x="8537400" y="2186867"/>
            <a:ext cx="3516400" cy="0"/>
          </a:xfrm>
          <a:prstGeom prst="straightConnector1">
            <a:avLst/>
          </a:prstGeom>
          <a:noFill/>
          <a:ln w="28575" cap="flat" cmpd="sng">
            <a:solidFill>
              <a:schemeClr val="dk1"/>
            </a:solidFill>
            <a:prstDash val="solid"/>
            <a:miter lim="800000"/>
            <a:headEnd type="none" w="sm" len="sm"/>
            <a:tailEnd type="none" w="sm" len="sm"/>
          </a:ln>
        </p:spPr>
      </p:cxnSp>
      <p:pic>
        <p:nvPicPr>
          <p:cNvPr id="530" name="Google Shape;530;p47"/>
          <p:cNvPicPr preferRelativeResize="0"/>
          <p:nvPr/>
        </p:nvPicPr>
        <p:blipFill rotWithShape="1">
          <a:blip r:embed="rId3">
            <a:alphaModFix/>
          </a:blip>
          <a:srcRect b="6976"/>
          <a:stretch/>
        </p:blipFill>
        <p:spPr>
          <a:xfrm>
            <a:off x="8522217" y="2771739"/>
            <a:ext cx="3597600" cy="1526967"/>
          </a:xfrm>
          <a:prstGeom prst="rect">
            <a:avLst/>
          </a:prstGeom>
          <a:noFill/>
          <a:ln>
            <a:noFill/>
          </a:ln>
        </p:spPr>
      </p:pic>
      <p:pic>
        <p:nvPicPr>
          <p:cNvPr id="531" name="Google Shape;531;p47"/>
          <p:cNvPicPr preferRelativeResize="0"/>
          <p:nvPr/>
        </p:nvPicPr>
        <p:blipFill>
          <a:blip r:embed="rId4">
            <a:alphaModFix/>
          </a:blip>
          <a:stretch>
            <a:fillRect/>
          </a:stretch>
        </p:blipFill>
        <p:spPr>
          <a:xfrm>
            <a:off x="8631196" y="5074367"/>
            <a:ext cx="3379633" cy="970300"/>
          </a:xfrm>
          <a:prstGeom prst="rect">
            <a:avLst/>
          </a:prstGeom>
          <a:noFill/>
          <a:ln>
            <a:noFill/>
          </a:ln>
        </p:spPr>
      </p:pic>
    </p:spTree>
    <p:extLst>
      <p:ext uri="{BB962C8B-B14F-4D97-AF65-F5344CB8AC3E}">
        <p14:creationId xmlns:p14="http://schemas.microsoft.com/office/powerpoint/2010/main" val="2694642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8"/>
          <p:cNvSpPr txBox="1"/>
          <p:nvPr/>
        </p:nvSpPr>
        <p:spPr>
          <a:xfrm>
            <a:off x="633000" y="343367"/>
            <a:ext cx="10926000" cy="800400"/>
          </a:xfrm>
          <a:prstGeom prst="rect">
            <a:avLst/>
          </a:prstGeom>
          <a:noFill/>
          <a:ln>
            <a:noFill/>
          </a:ln>
        </p:spPr>
        <p:txBody>
          <a:bodyPr spcFirstLastPara="1" wrap="square" lIns="91433" tIns="45700" rIns="91433" bIns="45700" anchor="t" anchorCtr="0">
            <a:noAutofit/>
          </a:bodyPr>
          <a:lstStyle/>
          <a:p>
            <a:pPr algn="just">
              <a:buClr>
                <a:srgbClr val="000000"/>
              </a:buClr>
              <a:buSzPts val="3900"/>
            </a:pPr>
            <a:r>
              <a:rPr lang="fr" sz="4000" b="1">
                <a:solidFill>
                  <a:srgbClr val="262626"/>
                </a:solidFill>
                <a:latin typeface="Playfair Display"/>
                <a:ea typeface="Playfair Display"/>
                <a:cs typeface="Playfair Display"/>
                <a:sym typeface="Playfair Display"/>
              </a:rPr>
              <a:t>Comment participer ? </a:t>
            </a:r>
            <a:endParaRPr sz="4000" b="1">
              <a:solidFill>
                <a:srgbClr val="262626"/>
              </a:solidFill>
              <a:latin typeface="Playfair Display"/>
              <a:ea typeface="Playfair Display"/>
              <a:cs typeface="Playfair Display"/>
              <a:sym typeface="Playfair Display"/>
            </a:endParaRPr>
          </a:p>
          <a:p>
            <a:pPr algn="ctr">
              <a:buClr>
                <a:srgbClr val="000000"/>
              </a:buClr>
              <a:buSzPts val="3900"/>
            </a:pPr>
            <a:endParaRPr sz="4000" b="1">
              <a:solidFill>
                <a:srgbClr val="262626"/>
              </a:solidFill>
              <a:latin typeface="Playfair Display"/>
              <a:ea typeface="Playfair Display"/>
              <a:cs typeface="Playfair Display"/>
              <a:sym typeface="Playfair Display"/>
            </a:endParaRPr>
          </a:p>
        </p:txBody>
      </p:sp>
      <p:cxnSp>
        <p:nvCxnSpPr>
          <p:cNvPr id="537" name="Google Shape;537;p48"/>
          <p:cNvCxnSpPr/>
          <p:nvPr/>
        </p:nvCxnSpPr>
        <p:spPr>
          <a:xfrm>
            <a:off x="801633" y="1322867"/>
            <a:ext cx="3516400" cy="0"/>
          </a:xfrm>
          <a:prstGeom prst="straightConnector1">
            <a:avLst/>
          </a:prstGeom>
          <a:noFill/>
          <a:ln w="28575" cap="flat" cmpd="sng">
            <a:solidFill>
              <a:schemeClr val="dk1"/>
            </a:solidFill>
            <a:prstDash val="solid"/>
            <a:miter lim="800000"/>
            <a:headEnd type="none" w="sm" len="sm"/>
            <a:tailEnd type="none" w="sm" len="sm"/>
          </a:ln>
        </p:spPr>
      </p:cxnSp>
      <p:sp>
        <p:nvSpPr>
          <p:cNvPr id="538" name="Google Shape;538;p48"/>
          <p:cNvSpPr txBox="1"/>
          <p:nvPr/>
        </p:nvSpPr>
        <p:spPr>
          <a:xfrm>
            <a:off x="717300" y="1679500"/>
            <a:ext cx="10841600" cy="4146400"/>
          </a:xfrm>
          <a:prstGeom prst="rect">
            <a:avLst/>
          </a:prstGeom>
          <a:noFill/>
          <a:ln>
            <a:noFill/>
          </a:ln>
        </p:spPr>
        <p:txBody>
          <a:bodyPr spcFirstLastPara="1" wrap="square" lIns="121900" tIns="121900" rIns="121900" bIns="121900" anchor="t" anchorCtr="0">
            <a:noAutofit/>
          </a:bodyPr>
          <a:lstStyle/>
          <a:p>
            <a:r>
              <a:rPr lang="fr" sz="1733" b="1" dirty="0">
                <a:latin typeface="Open Sans"/>
                <a:ea typeface="Open Sans"/>
                <a:cs typeface="Open Sans"/>
                <a:sym typeface="Open Sans"/>
              </a:rPr>
              <a:t>VOUS ÊTES OU SOUHAITEZ DEVENIR ENTREPRENEUR </a:t>
            </a:r>
            <a:br>
              <a:rPr lang="fr" sz="1733" b="1" dirty="0">
                <a:latin typeface="Open Sans"/>
                <a:ea typeface="Open Sans"/>
                <a:cs typeface="Open Sans"/>
                <a:sym typeface="Open Sans"/>
              </a:rPr>
            </a:br>
            <a:endParaRPr sz="1733" b="1" dirty="0">
              <a:latin typeface="Open Sans"/>
              <a:ea typeface="Open Sans"/>
              <a:cs typeface="Open Sans"/>
              <a:sym typeface="Open Sans"/>
            </a:endParaRPr>
          </a:p>
          <a:p>
            <a:r>
              <a:rPr lang="fr" sz="1733" dirty="0">
                <a:latin typeface="Open Sans"/>
                <a:ea typeface="Open Sans"/>
                <a:cs typeface="Open Sans"/>
                <a:sym typeface="Open Sans"/>
              </a:rPr>
              <a:t>Votre projet correspond à un des thèmes de l’incubateur </a:t>
            </a:r>
            <a:r>
              <a:rPr lang="fr" sz="1733" dirty="0" err="1">
                <a:latin typeface="Open Sans"/>
                <a:ea typeface="Open Sans"/>
                <a:cs typeface="Open Sans"/>
                <a:sym typeface="Open Sans"/>
              </a:rPr>
              <a:t>LanDestini</a:t>
            </a:r>
            <a:r>
              <a:rPr lang="fr" sz="1733" dirty="0">
                <a:latin typeface="Open Sans"/>
                <a:ea typeface="Open Sans"/>
                <a:cs typeface="Open Sans"/>
                <a:sym typeface="Open Sans"/>
              </a:rPr>
              <a:t> - Cantal Auvergne, est au service du territoire et de la biodiversité locale, et est au stade de lancement ou de preuve de concept : soumettez une présentation de votre projet ! </a:t>
            </a:r>
            <a:endParaRPr sz="1733" dirty="0">
              <a:latin typeface="Open Sans"/>
              <a:ea typeface="Open Sans"/>
              <a:cs typeface="Open Sans"/>
              <a:sym typeface="Open Sans"/>
            </a:endParaRPr>
          </a:p>
          <a:p>
            <a:endParaRPr sz="1733" dirty="0">
              <a:latin typeface="Open Sans"/>
              <a:ea typeface="Open Sans"/>
              <a:cs typeface="Open Sans"/>
              <a:sym typeface="Open Sans"/>
            </a:endParaRPr>
          </a:p>
          <a:p>
            <a:r>
              <a:rPr lang="fr" sz="1733" b="1" dirty="0">
                <a:latin typeface="Open Sans"/>
                <a:ea typeface="Open Sans"/>
                <a:cs typeface="Open Sans"/>
                <a:sym typeface="Open Sans"/>
              </a:rPr>
              <a:t>VOUS </a:t>
            </a:r>
            <a:r>
              <a:rPr lang="fr" sz="1733" b="1" dirty="0">
                <a:solidFill>
                  <a:schemeClr val="dk1"/>
                </a:solidFill>
                <a:latin typeface="Open Sans"/>
                <a:ea typeface="Open Sans"/>
                <a:cs typeface="Open Sans"/>
                <a:sym typeface="Open Sans"/>
              </a:rPr>
              <a:t>ÊTES UNE ENTREPRISE ET SOUHAITEZ ÊTRE PARTENAIRE DE L’INCUBATEUR </a:t>
            </a:r>
            <a:br>
              <a:rPr lang="fr" sz="1733" b="1" dirty="0">
                <a:solidFill>
                  <a:schemeClr val="dk1"/>
                </a:solidFill>
                <a:latin typeface="Open Sans"/>
                <a:ea typeface="Open Sans"/>
                <a:cs typeface="Open Sans"/>
                <a:sym typeface="Open Sans"/>
              </a:rPr>
            </a:br>
            <a:endParaRPr sz="1733" b="1" dirty="0">
              <a:solidFill>
                <a:schemeClr val="dk1"/>
              </a:solidFill>
              <a:latin typeface="Open Sans"/>
              <a:ea typeface="Open Sans"/>
              <a:cs typeface="Open Sans"/>
              <a:sym typeface="Open Sans"/>
            </a:endParaRPr>
          </a:p>
          <a:p>
            <a:r>
              <a:rPr lang="fr" sz="1733" dirty="0">
                <a:solidFill>
                  <a:schemeClr val="dk1"/>
                </a:solidFill>
                <a:latin typeface="Open Sans"/>
                <a:ea typeface="Open Sans"/>
                <a:cs typeface="Open Sans"/>
                <a:sym typeface="Open Sans"/>
              </a:rPr>
              <a:t>Hébergez des entrepreneurs dans vos locaux, soutenez l’accompagnement des entrepreneurs par du mécénat de compétence, de nature ou financier, et investissez dans l’innovation au service du vivant.</a:t>
            </a:r>
            <a:endParaRPr sz="1733" dirty="0">
              <a:solidFill>
                <a:schemeClr val="dk1"/>
              </a:solidFill>
              <a:latin typeface="Open Sans"/>
              <a:ea typeface="Open Sans"/>
              <a:cs typeface="Open Sans"/>
              <a:sym typeface="Open Sans"/>
            </a:endParaRPr>
          </a:p>
          <a:p>
            <a:endParaRPr sz="1733" dirty="0">
              <a:solidFill>
                <a:schemeClr val="dk1"/>
              </a:solidFill>
              <a:latin typeface="Open Sans"/>
              <a:ea typeface="Open Sans"/>
              <a:cs typeface="Open Sans"/>
              <a:sym typeface="Open Sans"/>
            </a:endParaRPr>
          </a:p>
          <a:p>
            <a:r>
              <a:rPr lang="fr" sz="1733" b="1" dirty="0">
                <a:solidFill>
                  <a:schemeClr val="dk1"/>
                </a:solidFill>
                <a:latin typeface="Open Sans"/>
                <a:ea typeface="Open Sans"/>
                <a:cs typeface="Open Sans"/>
                <a:sym typeface="Open Sans"/>
              </a:rPr>
              <a:t>VOUS SOUHAITEZ DEVENIR COACH DE L’INCUBATEUR LANDESTINI </a:t>
            </a:r>
            <a:br>
              <a:rPr lang="fr" sz="1733" b="1" dirty="0">
                <a:solidFill>
                  <a:schemeClr val="dk1"/>
                </a:solidFill>
                <a:latin typeface="Open Sans"/>
                <a:ea typeface="Open Sans"/>
                <a:cs typeface="Open Sans"/>
                <a:sym typeface="Open Sans"/>
              </a:rPr>
            </a:br>
            <a:endParaRPr sz="1733" b="1" dirty="0">
              <a:solidFill>
                <a:schemeClr val="dk1"/>
              </a:solidFill>
              <a:latin typeface="Open Sans"/>
              <a:ea typeface="Open Sans"/>
              <a:cs typeface="Open Sans"/>
              <a:sym typeface="Open Sans"/>
            </a:endParaRPr>
          </a:p>
          <a:p>
            <a:pPr>
              <a:buClr>
                <a:schemeClr val="dk1"/>
              </a:buClr>
              <a:buSzPts val="1100"/>
            </a:pPr>
            <a:r>
              <a:rPr lang="fr" sz="1733" dirty="0">
                <a:solidFill>
                  <a:schemeClr val="dk1"/>
                </a:solidFill>
                <a:latin typeface="Open Sans"/>
                <a:ea typeface="Open Sans"/>
                <a:cs typeface="Open Sans"/>
                <a:sym typeface="Open Sans"/>
              </a:rPr>
              <a:t>Vous êtes agriculteur, expert d’un des thèmes de l’incubateur ou spécialiste de l'entrepreneuriat, et souhaitez accompagner des entrepreneurs, écrivez-nous ! </a:t>
            </a:r>
            <a:endParaRPr sz="1733" dirty="0">
              <a:solidFill>
                <a:schemeClr val="dk1"/>
              </a:solidFill>
              <a:latin typeface="Open Sans"/>
              <a:ea typeface="Open Sans"/>
              <a:cs typeface="Open Sans"/>
              <a:sym typeface="Open Sans"/>
            </a:endParaRPr>
          </a:p>
          <a:p>
            <a:endParaRPr sz="1600" dirty="0">
              <a:solidFill>
                <a:schemeClr val="dk1"/>
              </a:solidFill>
              <a:latin typeface="Open Sans"/>
              <a:ea typeface="Open Sans"/>
              <a:cs typeface="Open Sans"/>
              <a:sym typeface="Open Sans"/>
            </a:endParaRPr>
          </a:p>
        </p:txBody>
      </p:sp>
      <p:sp>
        <p:nvSpPr>
          <p:cNvPr id="539" name="Google Shape;539;p48"/>
          <p:cNvSpPr txBox="1"/>
          <p:nvPr/>
        </p:nvSpPr>
        <p:spPr>
          <a:xfrm>
            <a:off x="4610733" y="6042600"/>
            <a:ext cx="2789600" cy="494000"/>
          </a:xfrm>
          <a:prstGeom prst="rect">
            <a:avLst/>
          </a:prstGeom>
          <a:noFill/>
          <a:ln>
            <a:noFill/>
          </a:ln>
        </p:spPr>
        <p:txBody>
          <a:bodyPr spcFirstLastPara="1" wrap="square" lIns="121900" tIns="121900" rIns="121900" bIns="121900" anchor="t" anchorCtr="0">
            <a:noAutofit/>
          </a:bodyPr>
          <a:lstStyle/>
          <a:p>
            <a:pPr algn="just"/>
            <a:r>
              <a:rPr lang="fr" sz="1733" u="sng">
                <a:solidFill>
                  <a:schemeClr val="hlink"/>
                </a:solidFill>
                <a:latin typeface="Open Sans"/>
                <a:ea typeface="Open Sans"/>
                <a:cs typeface="Open Sans"/>
                <a:sym typeface="Open Sans"/>
                <a:hlinkClick r:id="rId3"/>
              </a:rPr>
              <a:t>contact@landestini.org</a:t>
            </a:r>
            <a:r>
              <a:rPr lang="fr" sz="1733">
                <a:solidFill>
                  <a:schemeClr val="dk1"/>
                </a:solidFill>
                <a:latin typeface="Open Sans"/>
                <a:ea typeface="Open Sans"/>
                <a:cs typeface="Open Sans"/>
                <a:sym typeface="Open Sans"/>
              </a:rPr>
              <a:t> </a:t>
            </a:r>
            <a:endParaRPr sz="1733">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9596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43294" y="551576"/>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Valérie MAZZA, </a:t>
            </a:r>
            <a:r>
              <a:rPr lang="fr-FR" sz="2400" dirty="0">
                <a:latin typeface="Abadi MT Condensed Light" panose="020B0306030101010103" pitchFamily="34" charset="77"/>
              </a:rPr>
              <a:t>Présidente du Laboratoire d’Innovation Territorial grandes cultures </a:t>
            </a:r>
          </a:p>
          <a:p>
            <a:r>
              <a:rPr lang="fr-FR" sz="2400" dirty="0">
                <a:latin typeface="Abadi MT Condensed Light" panose="020B0306030101010103" pitchFamily="34" charset="77"/>
              </a:rPr>
              <a:t>en Auvergne</a:t>
            </a: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rot="16200000">
            <a:off x="7979448" y="2628418"/>
            <a:ext cx="6858001" cy="1601164"/>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rot="5400000">
            <a:off x="8317746" y="186261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3005198-9D40-7845-813B-874AB47E0C03}"/>
              </a:ext>
            </a:extLst>
          </p:cNvPr>
          <p:cNvSpPr txBox="1"/>
          <p:nvPr/>
        </p:nvSpPr>
        <p:spPr>
          <a:xfrm>
            <a:off x="3543293" y="2112829"/>
            <a:ext cx="9554265" cy="830997"/>
          </a:xfrm>
          <a:prstGeom prst="rect">
            <a:avLst/>
          </a:prstGeom>
          <a:noFill/>
        </p:spPr>
        <p:txBody>
          <a:bodyPr wrap="square" rtlCol="0">
            <a:spAutoFit/>
          </a:bodyPr>
          <a:lstStyle/>
          <a:p>
            <a:r>
              <a:rPr lang="fr-FR" sz="2400" b="1" dirty="0">
                <a:latin typeface="Abadi MT Condensed Light" panose="020B0306030101010103" pitchFamily="34" charset="77"/>
              </a:rPr>
              <a:t>Nicolas FERRAS, </a:t>
            </a:r>
            <a:r>
              <a:rPr lang="fr-FR" sz="2400" dirty="0">
                <a:latin typeface="Abadi MT Condensed Light" panose="020B0306030101010103" pitchFamily="34" charset="77"/>
              </a:rPr>
              <a:t>Directeur des opérations et relations partenaires </a:t>
            </a:r>
          </a:p>
          <a:p>
            <a:r>
              <a:rPr lang="fr-FR" sz="2400" dirty="0">
                <a:latin typeface="Abadi MT Condensed Light" panose="020B0306030101010103" pitchFamily="34" charset="77"/>
              </a:rPr>
              <a:t>de SMAG / </a:t>
            </a:r>
            <a:r>
              <a:rPr lang="fr-FR" sz="2400" dirty="0" err="1">
                <a:latin typeface="Abadi MT Condensed Light" panose="020B0306030101010103" pitchFamily="34" charset="77"/>
              </a:rPr>
              <a:t>InVivo</a:t>
            </a:r>
            <a:endParaRPr lang="fr-FR" sz="2400" dirty="0">
              <a:latin typeface="Abadi MT Condensed Light" panose="020B0306030101010103" pitchFamily="34" charset="77"/>
            </a:endParaRPr>
          </a:p>
        </p:txBody>
      </p:sp>
      <p:sp>
        <p:nvSpPr>
          <p:cNvPr id="10" name="ZoneTexte 9">
            <a:extLst>
              <a:ext uri="{FF2B5EF4-FFF2-40B4-BE49-F238E27FC236}">
                <a16:creationId xmlns:a16="http://schemas.microsoft.com/office/drawing/2014/main" id="{764AC310-B928-EC41-8C9B-F6900058F9D8}"/>
              </a:ext>
            </a:extLst>
          </p:cNvPr>
          <p:cNvSpPr txBox="1"/>
          <p:nvPr/>
        </p:nvSpPr>
        <p:spPr>
          <a:xfrm>
            <a:off x="3543293" y="3993810"/>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Philippe LEROUX, </a:t>
            </a:r>
            <a:r>
              <a:rPr lang="fr-FR" sz="2400" dirty="0">
                <a:latin typeface="Abadi MT Condensed Light" panose="020B0306030101010103" pitchFamily="34" charset="77"/>
              </a:rPr>
              <a:t>Directeur général de la Fondation AVRIL</a:t>
            </a:r>
          </a:p>
        </p:txBody>
      </p:sp>
      <p:sp>
        <p:nvSpPr>
          <p:cNvPr id="11" name="ZoneTexte 10">
            <a:extLst>
              <a:ext uri="{FF2B5EF4-FFF2-40B4-BE49-F238E27FC236}">
                <a16:creationId xmlns:a16="http://schemas.microsoft.com/office/drawing/2014/main" id="{32E6D4F9-47DA-154A-AEC4-EC9E5BD45D75}"/>
              </a:ext>
            </a:extLst>
          </p:cNvPr>
          <p:cNvSpPr txBox="1"/>
          <p:nvPr/>
        </p:nvSpPr>
        <p:spPr>
          <a:xfrm>
            <a:off x="3543294" y="5761472"/>
            <a:ext cx="9554265" cy="461665"/>
          </a:xfrm>
          <a:prstGeom prst="rect">
            <a:avLst/>
          </a:prstGeom>
          <a:noFill/>
        </p:spPr>
        <p:txBody>
          <a:bodyPr wrap="square" rtlCol="0">
            <a:spAutoFit/>
          </a:bodyPr>
          <a:lstStyle/>
          <a:p>
            <a:r>
              <a:rPr lang="fr-FR" sz="2400" b="1" dirty="0">
                <a:latin typeface="Abadi MT Condensed Light" panose="020B0306030101010103" pitchFamily="34" charset="77"/>
              </a:rPr>
              <a:t>Christophe OUTIER, </a:t>
            </a:r>
            <a:r>
              <a:rPr lang="fr-FR" sz="2400" dirty="0">
                <a:latin typeface="Abadi MT Condensed Light" panose="020B0306030101010103" pitchFamily="34" charset="77"/>
              </a:rPr>
              <a:t>Directeur commercial de </a:t>
            </a:r>
            <a:r>
              <a:rPr lang="fr-FR" sz="2400" dirty="0" err="1">
                <a:latin typeface="Abadi MT Condensed Light" panose="020B0306030101010103" pitchFamily="34" charset="77"/>
              </a:rPr>
              <a:t>Nordnet</a:t>
            </a:r>
            <a:endParaRPr lang="fr-FR" sz="2400" dirty="0">
              <a:latin typeface="Abadi MT Condensed Light" panose="020B0306030101010103" pitchFamily="34" charset="77"/>
            </a:endParaRPr>
          </a:p>
        </p:txBody>
      </p:sp>
      <p:pic>
        <p:nvPicPr>
          <p:cNvPr id="13" name="Image 12">
            <a:extLst>
              <a:ext uri="{FF2B5EF4-FFF2-40B4-BE49-F238E27FC236}">
                <a16:creationId xmlns:a16="http://schemas.microsoft.com/office/drawing/2014/main" id="{75D7EA3D-B762-3B46-9B13-8D814D677FF5}"/>
              </a:ext>
            </a:extLst>
          </p:cNvPr>
          <p:cNvPicPr>
            <a:picLocks noChangeAspect="1"/>
          </p:cNvPicPr>
          <p:nvPr/>
        </p:nvPicPr>
        <p:blipFill>
          <a:blip r:embed="rId2"/>
          <a:stretch>
            <a:fillRect/>
          </a:stretch>
        </p:blipFill>
        <p:spPr>
          <a:xfrm rot="5400000">
            <a:off x="-3030506" y="2628418"/>
            <a:ext cx="6858001" cy="1601164"/>
          </a:xfrm>
          <a:prstGeom prst="rect">
            <a:avLst/>
          </a:prstGeom>
        </p:spPr>
      </p:pic>
      <p:sp>
        <p:nvSpPr>
          <p:cNvPr id="14" name="Rectangle 13">
            <a:extLst>
              <a:ext uri="{FF2B5EF4-FFF2-40B4-BE49-F238E27FC236}">
                <a16:creationId xmlns:a16="http://schemas.microsoft.com/office/drawing/2014/main" id="{4061CF46-697A-3444-A875-E249C21F3E4C}"/>
              </a:ext>
            </a:extLst>
          </p:cNvPr>
          <p:cNvSpPr/>
          <p:nvPr/>
        </p:nvSpPr>
        <p:spPr>
          <a:xfrm rot="5400000">
            <a:off x="-1156103" y="4931205"/>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DAF36E9-8DD0-BA45-8B39-DC51CA2B08A2}"/>
              </a:ext>
            </a:extLst>
          </p:cNvPr>
          <p:cNvPicPr>
            <a:picLocks noChangeAspect="1"/>
          </p:cNvPicPr>
          <p:nvPr/>
        </p:nvPicPr>
        <p:blipFill>
          <a:blip r:embed="rId3"/>
          <a:stretch>
            <a:fillRect/>
          </a:stretch>
        </p:blipFill>
        <p:spPr>
          <a:xfrm>
            <a:off x="1404375" y="78554"/>
            <a:ext cx="1730513" cy="1730513"/>
          </a:xfrm>
          <a:prstGeom prst="ellipse">
            <a:avLst/>
          </a:prstGeom>
          <a:ln>
            <a:noFill/>
          </a:ln>
          <a:effectLst>
            <a:softEdge rad="112500"/>
          </a:effectLst>
        </p:spPr>
      </p:pic>
      <p:pic>
        <p:nvPicPr>
          <p:cNvPr id="12" name="Image 11">
            <a:extLst>
              <a:ext uri="{FF2B5EF4-FFF2-40B4-BE49-F238E27FC236}">
                <a16:creationId xmlns:a16="http://schemas.microsoft.com/office/drawing/2014/main" id="{5EF45557-1CCB-DD4F-8662-F376875C7298}"/>
              </a:ext>
            </a:extLst>
          </p:cNvPr>
          <p:cNvPicPr>
            <a:picLocks noChangeAspect="1"/>
          </p:cNvPicPr>
          <p:nvPr/>
        </p:nvPicPr>
        <p:blipFill>
          <a:blip r:embed="rId4"/>
          <a:stretch>
            <a:fillRect/>
          </a:stretch>
        </p:blipFill>
        <p:spPr>
          <a:xfrm>
            <a:off x="1341437" y="1728892"/>
            <a:ext cx="1781469" cy="1740583"/>
          </a:xfrm>
          <a:prstGeom prst="ellipse">
            <a:avLst/>
          </a:prstGeom>
          <a:ln>
            <a:noFill/>
          </a:ln>
          <a:effectLst>
            <a:softEdge rad="112500"/>
          </a:effectLst>
        </p:spPr>
      </p:pic>
      <p:pic>
        <p:nvPicPr>
          <p:cNvPr id="16" name="Image 15">
            <a:extLst>
              <a:ext uri="{FF2B5EF4-FFF2-40B4-BE49-F238E27FC236}">
                <a16:creationId xmlns:a16="http://schemas.microsoft.com/office/drawing/2014/main" id="{09EF3069-357D-F043-89CB-B7DD6D65509A}"/>
              </a:ext>
            </a:extLst>
          </p:cNvPr>
          <p:cNvPicPr>
            <a:picLocks noChangeAspect="1"/>
          </p:cNvPicPr>
          <p:nvPr/>
        </p:nvPicPr>
        <p:blipFill>
          <a:blip r:embed="rId5"/>
          <a:stretch>
            <a:fillRect/>
          </a:stretch>
        </p:blipFill>
        <p:spPr>
          <a:xfrm>
            <a:off x="1392237" y="3466329"/>
            <a:ext cx="1740583" cy="1740583"/>
          </a:xfrm>
          <a:prstGeom prst="ellipse">
            <a:avLst/>
          </a:prstGeom>
          <a:ln>
            <a:noFill/>
          </a:ln>
          <a:effectLst>
            <a:softEdge rad="112500"/>
          </a:effectLst>
        </p:spPr>
      </p:pic>
      <p:pic>
        <p:nvPicPr>
          <p:cNvPr id="17" name="Image 16">
            <a:extLst>
              <a:ext uri="{FF2B5EF4-FFF2-40B4-BE49-F238E27FC236}">
                <a16:creationId xmlns:a16="http://schemas.microsoft.com/office/drawing/2014/main" id="{42AC2B40-A207-9B4E-B6A1-ED66CB1B3D19}"/>
              </a:ext>
            </a:extLst>
          </p:cNvPr>
          <p:cNvPicPr>
            <a:picLocks noChangeAspect="1"/>
          </p:cNvPicPr>
          <p:nvPr/>
        </p:nvPicPr>
        <p:blipFill>
          <a:blip r:embed="rId6"/>
          <a:stretch>
            <a:fillRect/>
          </a:stretch>
        </p:blipFill>
        <p:spPr>
          <a:xfrm>
            <a:off x="1384337" y="5117417"/>
            <a:ext cx="1740583" cy="1740583"/>
          </a:xfrm>
          <a:prstGeom prst="ellipse">
            <a:avLst/>
          </a:prstGeom>
          <a:ln>
            <a:noFill/>
          </a:ln>
          <a:effectLst>
            <a:softEdge rad="112500"/>
          </a:effectLst>
        </p:spPr>
      </p:pic>
    </p:spTree>
    <p:extLst>
      <p:ext uri="{BB962C8B-B14F-4D97-AF65-F5344CB8AC3E}">
        <p14:creationId xmlns:p14="http://schemas.microsoft.com/office/powerpoint/2010/main" val="3804823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9"/>
          <p:cNvSpPr txBox="1"/>
          <p:nvPr/>
        </p:nvSpPr>
        <p:spPr>
          <a:xfrm>
            <a:off x="1721667" y="496700"/>
            <a:ext cx="9837200" cy="800400"/>
          </a:xfrm>
          <a:prstGeom prst="rect">
            <a:avLst/>
          </a:prstGeom>
          <a:noFill/>
          <a:ln>
            <a:noFill/>
          </a:ln>
        </p:spPr>
        <p:txBody>
          <a:bodyPr spcFirstLastPara="1" wrap="square" lIns="91433" tIns="45700" rIns="91433" bIns="45700" anchor="t" anchorCtr="0">
            <a:noAutofit/>
          </a:bodyPr>
          <a:lstStyle/>
          <a:p>
            <a:pPr>
              <a:buClr>
                <a:srgbClr val="000000"/>
              </a:buClr>
              <a:buSzPts val="3900"/>
            </a:pPr>
            <a:r>
              <a:rPr lang="fr" sz="4000" b="1">
                <a:solidFill>
                  <a:srgbClr val="262626"/>
                </a:solidFill>
                <a:latin typeface="Playfair Display"/>
                <a:ea typeface="Playfair Display"/>
                <a:cs typeface="Playfair Display"/>
                <a:sym typeface="Playfair Display"/>
              </a:rPr>
              <a:t>N’hésitez pas à nous contacter !</a:t>
            </a:r>
            <a:endParaRPr sz="4000" b="1">
              <a:solidFill>
                <a:srgbClr val="262626"/>
              </a:solidFill>
              <a:latin typeface="Playfair Display"/>
              <a:ea typeface="Playfair Display"/>
              <a:cs typeface="Playfair Display"/>
              <a:sym typeface="Playfair Display"/>
            </a:endParaRPr>
          </a:p>
          <a:p>
            <a:pPr>
              <a:buClr>
                <a:srgbClr val="000000"/>
              </a:buClr>
              <a:buSzPts val="3900"/>
            </a:pPr>
            <a:endParaRPr sz="4000" b="1">
              <a:solidFill>
                <a:srgbClr val="262626"/>
              </a:solidFill>
              <a:latin typeface="Playfair Display"/>
              <a:ea typeface="Playfair Display"/>
              <a:cs typeface="Playfair Display"/>
              <a:sym typeface="Playfair Display"/>
            </a:endParaRPr>
          </a:p>
        </p:txBody>
      </p:sp>
      <p:pic>
        <p:nvPicPr>
          <p:cNvPr id="545" name="Google Shape;545;p49"/>
          <p:cNvPicPr preferRelativeResize="0"/>
          <p:nvPr/>
        </p:nvPicPr>
        <p:blipFill>
          <a:blip r:embed="rId3">
            <a:alphaModFix/>
          </a:blip>
          <a:stretch>
            <a:fillRect/>
          </a:stretch>
        </p:blipFill>
        <p:spPr>
          <a:xfrm>
            <a:off x="1829585" y="5276067"/>
            <a:ext cx="647700" cy="660400"/>
          </a:xfrm>
          <a:prstGeom prst="rect">
            <a:avLst/>
          </a:prstGeom>
          <a:noFill/>
          <a:ln>
            <a:noFill/>
          </a:ln>
        </p:spPr>
      </p:pic>
      <p:pic>
        <p:nvPicPr>
          <p:cNvPr id="546" name="Google Shape;546;p49"/>
          <p:cNvPicPr preferRelativeResize="0"/>
          <p:nvPr/>
        </p:nvPicPr>
        <p:blipFill>
          <a:blip r:embed="rId4">
            <a:alphaModFix/>
          </a:blip>
          <a:stretch>
            <a:fillRect/>
          </a:stretch>
        </p:blipFill>
        <p:spPr>
          <a:xfrm>
            <a:off x="1721651" y="4017734"/>
            <a:ext cx="863600" cy="977900"/>
          </a:xfrm>
          <a:prstGeom prst="rect">
            <a:avLst/>
          </a:prstGeom>
          <a:noFill/>
          <a:ln>
            <a:noFill/>
          </a:ln>
        </p:spPr>
      </p:pic>
      <p:pic>
        <p:nvPicPr>
          <p:cNvPr id="547" name="Google Shape;547;p49"/>
          <p:cNvPicPr preferRelativeResize="0"/>
          <p:nvPr/>
        </p:nvPicPr>
        <p:blipFill>
          <a:blip r:embed="rId5">
            <a:alphaModFix/>
          </a:blip>
          <a:stretch>
            <a:fillRect/>
          </a:stretch>
        </p:blipFill>
        <p:spPr>
          <a:xfrm>
            <a:off x="1721633" y="3064185"/>
            <a:ext cx="863600" cy="571500"/>
          </a:xfrm>
          <a:prstGeom prst="rect">
            <a:avLst/>
          </a:prstGeom>
          <a:noFill/>
          <a:ln>
            <a:noFill/>
          </a:ln>
        </p:spPr>
      </p:pic>
      <p:pic>
        <p:nvPicPr>
          <p:cNvPr id="548" name="Google Shape;548;p49"/>
          <p:cNvPicPr preferRelativeResize="0"/>
          <p:nvPr/>
        </p:nvPicPr>
        <p:blipFill>
          <a:blip r:embed="rId6">
            <a:alphaModFix/>
          </a:blip>
          <a:stretch>
            <a:fillRect/>
          </a:stretch>
        </p:blipFill>
        <p:spPr>
          <a:xfrm>
            <a:off x="1759733" y="1945567"/>
            <a:ext cx="787400" cy="635000"/>
          </a:xfrm>
          <a:prstGeom prst="rect">
            <a:avLst/>
          </a:prstGeom>
          <a:noFill/>
          <a:ln>
            <a:noFill/>
          </a:ln>
        </p:spPr>
      </p:pic>
      <p:sp>
        <p:nvSpPr>
          <p:cNvPr id="549" name="Google Shape;549;p49"/>
          <p:cNvSpPr txBox="1"/>
          <p:nvPr/>
        </p:nvSpPr>
        <p:spPr>
          <a:xfrm>
            <a:off x="3079100" y="3064200"/>
            <a:ext cx="4338800" cy="571600"/>
          </a:xfrm>
          <a:prstGeom prst="rect">
            <a:avLst/>
          </a:prstGeom>
          <a:noFill/>
          <a:ln>
            <a:noFill/>
          </a:ln>
        </p:spPr>
        <p:txBody>
          <a:bodyPr spcFirstLastPara="1" wrap="square" lIns="121900" tIns="121900" rIns="121900" bIns="121900" anchor="t" anchorCtr="0">
            <a:noAutofit/>
          </a:bodyPr>
          <a:lstStyle/>
          <a:p>
            <a:r>
              <a:rPr lang="fr" sz="2667">
                <a:latin typeface="Open Sans"/>
                <a:ea typeface="Open Sans"/>
                <a:cs typeface="Open Sans"/>
                <a:sym typeface="Open Sans"/>
              </a:rPr>
              <a:t>contact@landestini.org</a:t>
            </a:r>
            <a:endParaRPr sz="2667">
              <a:latin typeface="Open Sans"/>
              <a:ea typeface="Open Sans"/>
              <a:cs typeface="Open Sans"/>
              <a:sym typeface="Open Sans"/>
            </a:endParaRPr>
          </a:p>
        </p:txBody>
      </p:sp>
      <p:sp>
        <p:nvSpPr>
          <p:cNvPr id="550" name="Google Shape;550;p49"/>
          <p:cNvSpPr txBox="1"/>
          <p:nvPr/>
        </p:nvSpPr>
        <p:spPr>
          <a:xfrm>
            <a:off x="3079100" y="4176484"/>
            <a:ext cx="3708800" cy="6604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fr" sz="2667">
                <a:solidFill>
                  <a:schemeClr val="dk1"/>
                </a:solidFill>
                <a:latin typeface="Open Sans"/>
                <a:ea typeface="Open Sans"/>
                <a:cs typeface="Open Sans"/>
                <a:sym typeface="Open Sans"/>
              </a:rPr>
              <a:t>https://landestini.org</a:t>
            </a:r>
            <a:endParaRPr sz="2667">
              <a:solidFill>
                <a:schemeClr val="dk1"/>
              </a:solidFill>
              <a:latin typeface="Open Sans"/>
              <a:ea typeface="Open Sans"/>
              <a:cs typeface="Open Sans"/>
              <a:sym typeface="Open Sans"/>
            </a:endParaRPr>
          </a:p>
          <a:p>
            <a:endParaRPr sz="2400">
              <a:latin typeface="Calibri"/>
              <a:ea typeface="Calibri"/>
              <a:cs typeface="Calibri"/>
              <a:sym typeface="Calibri"/>
            </a:endParaRPr>
          </a:p>
        </p:txBody>
      </p:sp>
      <p:sp>
        <p:nvSpPr>
          <p:cNvPr id="551" name="Google Shape;551;p49"/>
          <p:cNvSpPr txBox="1"/>
          <p:nvPr/>
        </p:nvSpPr>
        <p:spPr>
          <a:xfrm>
            <a:off x="3079100" y="5276000"/>
            <a:ext cx="5913200" cy="6604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fr" sz="2667">
                <a:solidFill>
                  <a:schemeClr val="dk1"/>
                </a:solidFill>
                <a:latin typeface="Open Sans"/>
                <a:ea typeface="Open Sans"/>
                <a:cs typeface="Open Sans"/>
                <a:sym typeface="Open Sans"/>
              </a:rPr>
              <a:t>LanDestini, La terre est notre destin</a:t>
            </a:r>
            <a:endParaRPr sz="2667">
              <a:solidFill>
                <a:schemeClr val="dk1"/>
              </a:solidFill>
              <a:latin typeface="Open Sans"/>
              <a:ea typeface="Open Sans"/>
              <a:cs typeface="Open Sans"/>
              <a:sym typeface="Open Sans"/>
            </a:endParaRPr>
          </a:p>
          <a:p>
            <a:endParaRPr sz="2400">
              <a:latin typeface="Calibri"/>
              <a:ea typeface="Calibri"/>
              <a:cs typeface="Calibri"/>
              <a:sym typeface="Calibri"/>
            </a:endParaRPr>
          </a:p>
        </p:txBody>
      </p:sp>
      <p:pic>
        <p:nvPicPr>
          <p:cNvPr id="552" name="Google Shape;552;p49"/>
          <p:cNvPicPr preferRelativeResize="0"/>
          <p:nvPr/>
        </p:nvPicPr>
        <p:blipFill>
          <a:blip r:embed="rId7">
            <a:alphaModFix/>
          </a:blip>
          <a:stretch>
            <a:fillRect/>
          </a:stretch>
        </p:blipFill>
        <p:spPr>
          <a:xfrm>
            <a:off x="9594101" y="4755300"/>
            <a:ext cx="1816100" cy="1701800"/>
          </a:xfrm>
          <a:prstGeom prst="rect">
            <a:avLst/>
          </a:prstGeom>
          <a:noFill/>
          <a:ln>
            <a:noFill/>
          </a:ln>
        </p:spPr>
      </p:pic>
      <p:sp>
        <p:nvSpPr>
          <p:cNvPr id="553" name="Google Shape;553;p49"/>
          <p:cNvSpPr txBox="1"/>
          <p:nvPr/>
        </p:nvSpPr>
        <p:spPr>
          <a:xfrm>
            <a:off x="3254067" y="1844333"/>
            <a:ext cx="3411600" cy="1141200"/>
          </a:xfrm>
          <a:prstGeom prst="rect">
            <a:avLst/>
          </a:prstGeom>
          <a:noFill/>
          <a:ln>
            <a:noFill/>
          </a:ln>
        </p:spPr>
        <p:txBody>
          <a:bodyPr spcFirstLastPara="1" wrap="square" lIns="121900" tIns="121900" rIns="121900" bIns="121900" anchor="t" anchorCtr="0">
            <a:noAutofit/>
          </a:bodyPr>
          <a:lstStyle/>
          <a:p>
            <a:r>
              <a:rPr lang="fr" sz="2667">
                <a:latin typeface="Open Sans"/>
                <a:ea typeface="Open Sans"/>
                <a:cs typeface="Open Sans"/>
                <a:sym typeface="Open Sans"/>
              </a:rPr>
              <a:t>@Fanny_Agostini</a:t>
            </a:r>
            <a:endParaRPr sz="2667">
              <a:latin typeface="Open Sans"/>
              <a:ea typeface="Open Sans"/>
              <a:cs typeface="Open Sans"/>
              <a:sym typeface="Open Sans"/>
            </a:endParaRPr>
          </a:p>
          <a:p>
            <a:r>
              <a:rPr lang="fr" sz="2667">
                <a:latin typeface="Open Sans"/>
                <a:ea typeface="Open Sans"/>
                <a:cs typeface="Open Sans"/>
                <a:sym typeface="Open Sans"/>
              </a:rPr>
              <a:t>@hblandes</a:t>
            </a:r>
            <a:endParaRPr sz="2667">
              <a:latin typeface="Open Sans"/>
              <a:ea typeface="Open Sans"/>
              <a:cs typeface="Open Sans"/>
              <a:sym typeface="Open Sans"/>
            </a:endParaRPr>
          </a:p>
        </p:txBody>
      </p:sp>
    </p:spTree>
    <p:extLst>
      <p:ext uri="{BB962C8B-B14F-4D97-AF65-F5344CB8AC3E}">
        <p14:creationId xmlns:p14="http://schemas.microsoft.com/office/powerpoint/2010/main" val="456174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7302843" y="2397948"/>
            <a:ext cx="4753322" cy="2431435"/>
          </a:xfrm>
          <a:prstGeom prst="rect">
            <a:avLst/>
          </a:prstGeom>
          <a:noFill/>
        </p:spPr>
        <p:txBody>
          <a:bodyPr wrap="square" rtlCol="0">
            <a:spAutoFit/>
          </a:bodyPr>
          <a:lstStyle/>
          <a:p>
            <a:r>
              <a:rPr lang="fr-FR" sz="4400" b="1" dirty="0">
                <a:latin typeface="Abadi MT Condensed Light" panose="020B0306030101010103" pitchFamily="34" charset="77"/>
              </a:rPr>
              <a:t>Fanny AGOSTINI</a:t>
            </a:r>
          </a:p>
          <a:p>
            <a:r>
              <a:rPr lang="fr-FR" sz="4400" b="1" dirty="0">
                <a:latin typeface="Abadi MT Condensed Light" panose="020B0306030101010103" pitchFamily="34" charset="77"/>
              </a:rPr>
              <a:t>Henri LANDES</a:t>
            </a:r>
          </a:p>
          <a:p>
            <a:endParaRPr lang="fr-FR" sz="3200" dirty="0">
              <a:latin typeface="Abadi MT Condensed Light" panose="020B0306030101010103" pitchFamily="34" charset="77"/>
            </a:endParaRPr>
          </a:p>
          <a:p>
            <a:r>
              <a:rPr lang="fr-FR" sz="3200" dirty="0">
                <a:latin typeface="Abadi MT Condensed Light" panose="020B0306030101010103" pitchFamily="34" charset="77"/>
              </a:rPr>
              <a:t>Fondateurs de </a:t>
            </a:r>
            <a:r>
              <a:rPr lang="fr-FR" sz="3200" dirty="0" err="1">
                <a:latin typeface="Abadi MT Condensed Light" panose="020B0306030101010103" pitchFamily="34" charset="77"/>
              </a:rPr>
              <a:t>LanDestini</a:t>
            </a:r>
            <a:endParaRPr lang="fr-FR" sz="3200" dirty="0">
              <a:latin typeface="Abadi MT Condensed Light" panose="020B0306030101010103" pitchFamily="34" charset="77"/>
            </a:endParaRP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20159" y="5207000"/>
            <a:ext cx="12212159" cy="1651000"/>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195391" y="50720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4E81C55-3FD7-3A4F-A449-B7560E2A47DB}"/>
              </a:ext>
            </a:extLst>
          </p:cNvPr>
          <p:cNvPicPr>
            <a:picLocks noChangeAspect="1"/>
          </p:cNvPicPr>
          <p:nvPr/>
        </p:nvPicPr>
        <p:blipFill>
          <a:blip r:embed="rId3"/>
          <a:stretch>
            <a:fillRect/>
          </a:stretch>
        </p:blipFill>
        <p:spPr>
          <a:xfrm>
            <a:off x="-20159" y="0"/>
            <a:ext cx="6697579" cy="6858000"/>
          </a:xfrm>
          <a:prstGeom prst="rect">
            <a:avLst/>
          </a:prstGeom>
        </p:spPr>
      </p:pic>
    </p:spTree>
    <p:extLst>
      <p:ext uri="{BB962C8B-B14F-4D97-AF65-F5344CB8AC3E}">
        <p14:creationId xmlns:p14="http://schemas.microsoft.com/office/powerpoint/2010/main" val="1951636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026AF04-B119-8B40-B131-ED11C4324EE1}"/>
              </a:ext>
            </a:extLst>
          </p:cNvPr>
          <p:cNvSpPr txBox="1"/>
          <p:nvPr/>
        </p:nvSpPr>
        <p:spPr>
          <a:xfrm>
            <a:off x="355600" y="3429000"/>
            <a:ext cx="11167165" cy="769441"/>
          </a:xfrm>
          <a:prstGeom prst="rect">
            <a:avLst/>
          </a:prstGeom>
          <a:noFill/>
        </p:spPr>
        <p:txBody>
          <a:bodyPr wrap="square" rtlCol="0">
            <a:spAutoFit/>
          </a:bodyPr>
          <a:lstStyle/>
          <a:p>
            <a:r>
              <a:rPr lang="fr-FR" sz="4400" b="1" dirty="0">
                <a:latin typeface="Abadi MT Condensed Light" panose="020B0306030101010103" pitchFamily="34" charset="77"/>
              </a:rPr>
              <a:t>A suivre…</a:t>
            </a:r>
            <a:endParaRPr lang="fr-FR" sz="3200" dirty="0">
              <a:latin typeface="Abadi MT Condensed Light" panose="020B0306030101010103" pitchFamily="34" charset="77"/>
            </a:endParaRPr>
          </a:p>
        </p:txBody>
      </p:sp>
      <p:pic>
        <p:nvPicPr>
          <p:cNvPr id="6" name="Image 5">
            <a:extLst>
              <a:ext uri="{FF2B5EF4-FFF2-40B4-BE49-F238E27FC236}">
                <a16:creationId xmlns:a16="http://schemas.microsoft.com/office/drawing/2014/main" id="{314124FB-E595-9843-AF1C-213E555E0721}"/>
              </a:ext>
            </a:extLst>
          </p:cNvPr>
          <p:cNvPicPr>
            <a:picLocks noChangeAspect="1"/>
          </p:cNvPicPr>
          <p:nvPr/>
        </p:nvPicPr>
        <p:blipFill>
          <a:blip r:embed="rId2"/>
          <a:stretch>
            <a:fillRect/>
          </a:stretch>
        </p:blipFill>
        <p:spPr>
          <a:xfrm>
            <a:off x="0" y="5209725"/>
            <a:ext cx="12192000" cy="1648275"/>
          </a:xfrm>
          <a:prstGeom prst="rect">
            <a:avLst/>
          </a:prstGeom>
        </p:spPr>
      </p:pic>
      <p:sp>
        <p:nvSpPr>
          <p:cNvPr id="8" name="Rectangle 7">
            <a:extLst>
              <a:ext uri="{FF2B5EF4-FFF2-40B4-BE49-F238E27FC236}">
                <a16:creationId xmlns:a16="http://schemas.microsoft.com/office/drawing/2014/main" id="{1ADCE39E-2ACC-CD47-96EC-870CBBEE2D5D}"/>
              </a:ext>
            </a:extLst>
          </p:cNvPr>
          <p:cNvSpPr/>
          <p:nvPr/>
        </p:nvSpPr>
        <p:spPr>
          <a:xfrm>
            <a:off x="6096000" y="5059399"/>
            <a:ext cx="4580238" cy="6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717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07770"/>
            <a:ext cx="11582400" cy="461665"/>
          </a:xfrm>
          <a:prstGeom prst="rect">
            <a:avLst/>
          </a:prstGeom>
        </p:spPr>
        <p:txBody>
          <a:bodyPr wrap="square">
            <a:spAutoFit/>
          </a:bodyPr>
          <a:lstStyle/>
          <a:p>
            <a:r>
              <a:rPr lang="fr-FR" sz="2400" b="1" dirty="0"/>
              <a:t>Extrait de l’étude </a:t>
            </a:r>
            <a:r>
              <a:rPr lang="fr-FR" sz="2400" b="1" dirty="0" err="1"/>
              <a:t>Agrinautes</a:t>
            </a:r>
            <a:r>
              <a:rPr lang="fr-FR" sz="2400" b="1" dirty="0"/>
              <a:t> 2018 réalisée par BVA pour Terre-net Média et </a:t>
            </a:r>
            <a:r>
              <a:rPr lang="fr-FR" sz="2400" b="1" dirty="0" err="1"/>
              <a:t>Hyltel</a:t>
            </a:r>
            <a:endParaRPr lang="fr-FR" sz="2000" b="1" dirty="0"/>
          </a:p>
        </p:txBody>
      </p:sp>
      <p:pic>
        <p:nvPicPr>
          <p:cNvPr id="5" name="Image 4"/>
          <p:cNvPicPr>
            <a:picLocks noChangeAspect="1"/>
          </p:cNvPicPr>
          <p:nvPr/>
        </p:nvPicPr>
        <p:blipFill>
          <a:blip r:embed="rId2"/>
          <a:stretch>
            <a:fillRect/>
          </a:stretch>
        </p:blipFill>
        <p:spPr>
          <a:xfrm>
            <a:off x="63501" y="584824"/>
            <a:ext cx="12128499" cy="6048020"/>
          </a:xfrm>
          <a:prstGeom prst="rect">
            <a:avLst/>
          </a:prstGeom>
        </p:spPr>
      </p:pic>
    </p:spTree>
    <p:extLst>
      <p:ext uri="{BB962C8B-B14F-4D97-AF65-F5344CB8AC3E}">
        <p14:creationId xmlns:p14="http://schemas.microsoft.com/office/powerpoint/2010/main" val="285675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01600" y="-27057"/>
            <a:ext cx="12293600" cy="6885057"/>
          </a:xfrm>
          <a:prstGeom prst="rect">
            <a:avLst/>
          </a:prstGeom>
        </p:spPr>
      </p:pic>
      <p:sp>
        <p:nvSpPr>
          <p:cNvPr id="10" name="Rectangle 9"/>
          <p:cNvSpPr/>
          <p:nvPr/>
        </p:nvSpPr>
        <p:spPr>
          <a:xfrm>
            <a:off x="423694" y="5473977"/>
            <a:ext cx="3344462" cy="731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50693" y="5412503"/>
            <a:ext cx="4618207" cy="105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695205" y="5509983"/>
            <a:ext cx="687144" cy="659097"/>
          </a:xfrm>
          <a:prstGeom prst="rect">
            <a:avLst/>
          </a:prstGeom>
        </p:spPr>
      </p:pic>
      <p:pic>
        <p:nvPicPr>
          <p:cNvPr id="11" name="Image 10"/>
          <p:cNvPicPr>
            <a:picLocks noChangeAspect="1"/>
          </p:cNvPicPr>
          <p:nvPr/>
        </p:nvPicPr>
        <p:blipFill>
          <a:blip r:embed="rId4"/>
          <a:stretch>
            <a:fillRect/>
          </a:stretch>
        </p:blipFill>
        <p:spPr>
          <a:xfrm>
            <a:off x="1653860" y="5473976"/>
            <a:ext cx="2114295" cy="731112"/>
          </a:xfrm>
          <a:prstGeom prst="rect">
            <a:avLst/>
          </a:prstGeom>
        </p:spPr>
      </p:pic>
    </p:spTree>
    <p:extLst>
      <p:ext uri="{BB962C8B-B14F-4D97-AF65-F5344CB8AC3E}">
        <p14:creationId xmlns:p14="http://schemas.microsoft.com/office/powerpoint/2010/main" val="239066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29084" y="660969"/>
            <a:ext cx="8783315" cy="5930027"/>
          </a:xfrm>
          <a:prstGeom prst="rect">
            <a:avLst/>
          </a:prstGeom>
        </p:spPr>
      </p:pic>
      <p:pic>
        <p:nvPicPr>
          <p:cNvPr id="4" name="Image 3"/>
          <p:cNvPicPr>
            <a:picLocks noChangeAspect="1"/>
          </p:cNvPicPr>
          <p:nvPr/>
        </p:nvPicPr>
        <p:blipFill>
          <a:blip r:embed="rId3"/>
          <a:stretch>
            <a:fillRect/>
          </a:stretch>
        </p:blipFill>
        <p:spPr>
          <a:xfrm>
            <a:off x="245893" y="143285"/>
            <a:ext cx="7043907" cy="51768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8100" y="6292703"/>
            <a:ext cx="1711836" cy="565297"/>
          </a:xfrm>
          <a:prstGeom prst="rect">
            <a:avLst/>
          </a:prstGeom>
        </p:spPr>
      </p:pic>
      <p:pic>
        <p:nvPicPr>
          <p:cNvPr id="10" name="Image 9"/>
          <p:cNvPicPr>
            <a:picLocks noChangeAspect="1"/>
          </p:cNvPicPr>
          <p:nvPr/>
        </p:nvPicPr>
        <p:blipFill>
          <a:blip r:embed="rId5"/>
          <a:stretch>
            <a:fillRect/>
          </a:stretch>
        </p:blipFill>
        <p:spPr>
          <a:xfrm>
            <a:off x="7772738" y="5198077"/>
            <a:ext cx="2107862" cy="784452"/>
          </a:xfrm>
          <a:prstGeom prst="rect">
            <a:avLst/>
          </a:prstGeom>
        </p:spPr>
      </p:pic>
      <p:pic>
        <p:nvPicPr>
          <p:cNvPr id="13" name="Image 12"/>
          <p:cNvPicPr>
            <a:picLocks noChangeAspect="1"/>
          </p:cNvPicPr>
          <p:nvPr/>
        </p:nvPicPr>
        <p:blipFill>
          <a:blip r:embed="rId6"/>
          <a:stretch>
            <a:fillRect/>
          </a:stretch>
        </p:blipFill>
        <p:spPr>
          <a:xfrm>
            <a:off x="245893" y="5590303"/>
            <a:ext cx="1103167" cy="1058140"/>
          </a:xfrm>
          <a:prstGeom prst="rect">
            <a:avLst/>
          </a:prstGeom>
        </p:spPr>
      </p:pic>
    </p:spTree>
    <p:extLst>
      <p:ext uri="{BB962C8B-B14F-4D97-AF65-F5344CB8AC3E}">
        <p14:creationId xmlns:p14="http://schemas.microsoft.com/office/powerpoint/2010/main" val="344032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4577" y="-1"/>
            <a:ext cx="12321153" cy="6858001"/>
          </a:xfrm>
          <a:prstGeom prst="rect">
            <a:avLst/>
          </a:prstGeom>
        </p:spPr>
      </p:pic>
    </p:spTree>
    <p:extLst>
      <p:ext uri="{BB962C8B-B14F-4D97-AF65-F5344CB8AC3E}">
        <p14:creationId xmlns:p14="http://schemas.microsoft.com/office/powerpoint/2010/main" val="5411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1"/>
            <a:ext cx="12192000" cy="6960973"/>
          </a:xfrm>
          <a:prstGeom prst="rect">
            <a:avLst/>
          </a:prstGeom>
        </p:spPr>
      </p:pic>
    </p:spTree>
    <p:extLst>
      <p:ext uri="{BB962C8B-B14F-4D97-AF65-F5344CB8AC3E}">
        <p14:creationId xmlns:p14="http://schemas.microsoft.com/office/powerpoint/2010/main" val="10514825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1302</Words>
  <Application>Microsoft Macintosh PowerPoint</Application>
  <PresentationFormat>Grand écran</PresentationFormat>
  <Paragraphs>174</Paragraphs>
  <Slides>42</Slides>
  <Notes>13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42</vt:i4>
      </vt:variant>
    </vt:vector>
  </HeadingPairs>
  <TitlesOfParts>
    <vt:vector size="57" baseType="lpstr">
      <vt:lpstr>Abadi MT Condensed Light</vt:lpstr>
      <vt:lpstr>Arial</vt:lpstr>
      <vt:lpstr>Average</vt:lpstr>
      <vt:lpstr>Calibri</vt:lpstr>
      <vt:lpstr>Calibri Light</vt:lpstr>
      <vt:lpstr>Century Gothic</vt:lpstr>
      <vt:lpstr>Nunito</vt:lpstr>
      <vt:lpstr>Open Sans</vt:lpstr>
      <vt:lpstr>Open Sans SemiBold</vt:lpstr>
      <vt:lpstr>Playfair Display</vt:lpstr>
      <vt:lpstr>Roboto</vt:lpstr>
      <vt:lpstr>Roboto Cn</vt:lpstr>
      <vt:lpstr>Roboto Lt</vt:lpstr>
      <vt:lpstr>Roboto Th</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Solutions  pour une Agriculture augmentée</vt:lpstr>
      <vt:lpstr>Missions</vt:lpstr>
      <vt:lpstr>Identité</vt:lpstr>
      <vt:lpstr>Clients</vt:lpstr>
      <vt:lpstr>Solutions AGRI</vt:lpstr>
      <vt:lpstr>Solutions AGRO</vt:lpstr>
      <vt:lpstr>Transformation digitale</vt:lpstr>
      <vt:lpstr>Présentation PowerPoint</vt:lpstr>
      <vt:lpstr>Présentation PowerPoint</vt:lpstr>
      <vt:lpstr>Présentation PowerPoint</vt:lpstr>
      <vt:lpstr>AGROptimization System</vt:lpstr>
      <vt:lpstr>Solutions  pour une Agriculture augmentée</vt:lpstr>
      <vt:lpstr>Présentation PowerPoint</vt:lpstr>
      <vt:lpstr>Présentation PowerPoint</vt:lpstr>
      <vt:lpstr>Présentation PowerPoint</vt:lpstr>
      <vt:lpstr>Présentation PowerPoint</vt:lpstr>
      <vt:lpstr>LanDestini au  Smart Agri Forum</vt:lpstr>
      <vt:lpstr>Présentation PowerPoint</vt:lpstr>
      <vt:lpstr>Présentation PowerPoint</vt:lpstr>
      <vt:lpstr>Une ferme pédagogique en Haute Loire</vt:lpstr>
      <vt:lpstr>Présentation PowerPoint</vt:lpstr>
      <vt:lpstr>LanDestini travaille, agit et co-construit avec les acteurs du territoire pour éduquer et former les jeunes, ainsi que pour créer des emplois au service du vivant.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Sébastien Côte</dc:creator>
  <cp:lastModifiedBy>Sébastien Côte</cp:lastModifiedBy>
  <cp:revision>17</cp:revision>
  <dcterms:created xsi:type="dcterms:W3CDTF">2019-10-23T15:18:42Z</dcterms:created>
  <dcterms:modified xsi:type="dcterms:W3CDTF">2019-11-05T06:32:41Z</dcterms:modified>
</cp:coreProperties>
</file>